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3" r:id="rId5"/>
    <p:sldId id="265" r:id="rId6"/>
    <p:sldId id="258" r:id="rId7"/>
    <p:sldId id="260" r:id="rId8"/>
    <p:sldId id="264" r:id="rId9"/>
    <p:sldId id="270" r:id="rId10"/>
    <p:sldId id="266" r:id="rId11"/>
    <p:sldId id="269" r:id="rId12"/>
    <p:sldId id="267" r:id="rId13"/>
    <p:sldId id="268" r:id="rId14"/>
    <p:sldId id="279" r:id="rId15"/>
    <p:sldId id="272" r:id="rId16"/>
    <p:sldId id="273" r:id="rId17"/>
    <p:sldId id="271" r:id="rId18"/>
    <p:sldId id="274" r:id="rId19"/>
    <p:sldId id="278" r:id="rId20"/>
    <p:sldId id="276" r:id="rId21"/>
    <p:sldId id="275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6DF422-962B-1946-2ADC-7D18AAB79C1F}" v="578" dt="2024-05-13T19:18:27.489"/>
    <p1510:client id="{29442EAD-44AE-5B1A-6765-7C42EA97B767}" v="1982" dt="2024-05-14T21:06:32.788"/>
    <p1510:client id="{3C20376F-C832-DE3C-8094-FDA21FAF4779}" v="49" dt="2024-05-13T15:53:28.833"/>
    <p1510:client id="{5FEEB970-A4BE-0FEB-80FF-BDAA2F4BE550}" v="1" dt="2024-05-14T17:10:04.605"/>
    <p1510:client id="{8AD6CE9F-9366-638A-B9DA-4FFFD4A65289}" v="202" dt="2024-05-15T10:03:03.293"/>
    <p1510:client id="{9BE41B44-709A-3430-E73C-9E4EF5DC716A}" v="453" dt="2024-05-14T17:07:17.234"/>
    <p1510:client id="{CF226EA0-587C-52FF-2F21-469D0EC7E61B}" v="18" dt="2024-05-15T10:08:27.984"/>
    <p1510:client id="{E7C3E0AA-5E3B-FF19-1041-20566B7BCABC}" v="6" dt="2024-05-13T19:26:17.1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6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15.05.2024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91757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15.05.2024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54508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15.05.2024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40386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15.05.2024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6738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15.05.2024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23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15.05.2024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83036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15.05.2024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61808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15.05.2024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4479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15.05.2024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5083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15.05.2024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15530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15.05.2024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24906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pPr/>
              <a:t>15.05.2024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kalwaria-zebrzydowska.home.pl/" TargetMode="External"/><Relationship Id="rId2" Type="http://schemas.openxmlformats.org/officeDocument/2006/relationships/hyperlink" Target="https://spkalwaria.iap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.wikipedia.org/wiki/Wikipedia:Strona_g%C5%82%C3%B3wna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m bez tytułu ‐ Wykonano za pomocą Clipchamp">
            <a:hlinkClick r:id="" action="ppaction://media"/>
            <a:extLst>
              <a:ext uri="{FF2B5EF4-FFF2-40B4-BE49-F238E27FC236}">
                <a16:creationId xmlns:a16="http://schemas.microsoft.com/office/drawing/2014/main" xmlns="" id="{AFED4E1D-90B9-D8C7-2136-7928F9B6A49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>
            <a:alphaModFix amt="30000"/>
          </a:blip>
          <a:stretch>
            <a:fillRect/>
          </a:stretch>
        </p:blipFill>
        <p:spPr>
          <a:xfrm>
            <a:off x="494736" y="-1910"/>
            <a:ext cx="11013462" cy="619507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1717885" y="663481"/>
            <a:ext cx="9283700" cy="2595563"/>
          </a:xfrm>
        </p:spPr>
        <p:txBody>
          <a:bodyPr>
            <a:normAutofit/>
          </a:bodyPr>
          <a:lstStyle/>
          <a:p>
            <a:pPr algn="ctr"/>
            <a:r>
              <a:rPr lang="pl-PL" sz="5000" b="1" i="1" dirty="0">
                <a:solidFill>
                  <a:schemeClr val="bg1"/>
                </a:solidFill>
                <a:latin typeface="Aptos"/>
                <a:ea typeface="+mn-lt"/>
                <a:cs typeface="+mn-lt"/>
              </a:rPr>
              <a:t> </a:t>
            </a:r>
            <a:r>
              <a:rPr lang="pl-PL" sz="5000" b="1" i="1" dirty="0">
                <a:solidFill>
                  <a:schemeClr val="bg1"/>
                </a:solidFill>
                <a:latin typeface="Aptos Display"/>
                <a:ea typeface="HGPMinchoE"/>
                <a:cs typeface="+mn-lt"/>
              </a:rPr>
              <a:t>Szkoła Podstawowa </a:t>
            </a:r>
            <a:r>
              <a:rPr lang="pl-PL" sz="5000" b="1" i="1" dirty="0">
                <a:latin typeface="Aptos Display"/>
                <a:ea typeface="+mn-lt"/>
                <a:cs typeface="+mn-lt"/>
              </a:rPr>
              <a:t/>
            </a:r>
            <a:br>
              <a:rPr lang="pl-PL" sz="5000" b="1" i="1" dirty="0">
                <a:latin typeface="Aptos Display"/>
                <a:ea typeface="+mn-lt"/>
                <a:cs typeface="+mn-lt"/>
              </a:rPr>
            </a:br>
            <a:r>
              <a:rPr lang="pl-PL" sz="5000" b="1" i="1" dirty="0">
                <a:solidFill>
                  <a:schemeClr val="bg1"/>
                </a:solidFill>
                <a:latin typeface="Aptos Display"/>
                <a:ea typeface="HGPMinchoE"/>
                <a:cs typeface="+mn-lt"/>
              </a:rPr>
              <a:t>im. Mikołaja Zebrzydowskiego </a:t>
            </a:r>
            <a:r>
              <a:rPr lang="pl-PL" sz="5000" b="1" i="1" dirty="0">
                <a:latin typeface="Aptos Display"/>
                <a:ea typeface="+mn-lt"/>
                <a:cs typeface="+mn-lt"/>
              </a:rPr>
              <a:t/>
            </a:r>
            <a:br>
              <a:rPr lang="pl-PL" sz="5000" b="1" i="1" dirty="0">
                <a:latin typeface="Aptos Display"/>
                <a:ea typeface="+mn-lt"/>
                <a:cs typeface="+mn-lt"/>
              </a:rPr>
            </a:br>
            <a:r>
              <a:rPr lang="pl-PL" sz="5000" b="1" i="1" dirty="0">
                <a:solidFill>
                  <a:schemeClr val="bg1"/>
                </a:solidFill>
                <a:latin typeface="Aptos Display"/>
                <a:ea typeface="HGPMinchoE"/>
                <a:cs typeface="+mn-lt"/>
              </a:rPr>
              <a:t>w Kalwarii Zebrzydowskiej</a:t>
            </a:r>
            <a:endParaRPr lang="pl-PL" sz="5000" b="1" i="1" dirty="0">
              <a:solidFill>
                <a:schemeClr val="bg1"/>
              </a:solidFill>
              <a:latin typeface="Aptos Display"/>
              <a:ea typeface="Batang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0317164"/>
      </p:ext>
    </p:extLst>
  </p:cSld>
  <p:clrMapOvr>
    <a:masterClrMapping/>
  </p:clrMapOvr>
  <p:transition spd="slow" advClick="0" advTm="5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xmlns="" id="{7FF47CB7-972F-479F-A36D-9E72D26EC8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0D153B68-5844-490D-8E67-F616D6D721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Symbol zastępczy zawartości 2" descr="Obraz zawierający czarne i białe, budynek, na wolnym powietrzu, monochromatyzm&#10;&#10;Opis wygenerowany automatycznie">
            <a:extLst>
              <a:ext uri="{FF2B5EF4-FFF2-40B4-BE49-F238E27FC236}">
                <a16:creationId xmlns:a16="http://schemas.microsoft.com/office/drawing/2014/main" xmlns="" id="{06E35B8E-CE2D-54C7-E9B8-CB29110B18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246421" y="-815304"/>
            <a:ext cx="3798706" cy="6510427"/>
          </a:xfrm>
          <a:prstGeom prst="rect">
            <a:avLst/>
          </a:pr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9A0D773F-7A7D-4DBB-9DEA-86BB8B8F4B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840FB644-14F7-CC9A-92B8-3469127CE2E9}"/>
              </a:ext>
            </a:extLst>
          </p:cNvPr>
          <p:cNvSpPr txBox="1"/>
          <p:nvPr/>
        </p:nvSpPr>
        <p:spPr>
          <a:xfrm>
            <a:off x="593765" y="4423557"/>
            <a:ext cx="702623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000" dirty="0">
                <a:latin typeface="Aptos Display"/>
              </a:rPr>
              <a:t>Kierownik szkoły p. Gabriel Mazurkiewicz, z żoną Grzymisławą przed nowym budynkiem szkoły.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0242EA74-7DC7-49FC-BD90-AAE5D173F82E}"/>
              </a:ext>
            </a:extLst>
          </p:cNvPr>
          <p:cNvSpPr txBox="1"/>
          <p:nvPr/>
        </p:nvSpPr>
        <p:spPr>
          <a:xfrm>
            <a:off x="7620000" y="306779"/>
            <a:ext cx="4571998" cy="59400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pl-PL" sz="1900" dirty="0">
                <a:latin typeface="Aptos Display"/>
                <a:ea typeface="+mn-lt"/>
                <a:cs typeface="+mn-lt"/>
              </a:rPr>
              <a:t>Kiedyś w szkołach zamiast dyrektora funkcjonował </a:t>
            </a:r>
            <a:r>
              <a:rPr lang="pl-PL" sz="1900" b="1" dirty="0">
                <a:latin typeface="Aptos Display"/>
                <a:ea typeface="+mn-lt"/>
                <a:cs typeface="+mn-lt"/>
              </a:rPr>
              <a:t>kierownik</a:t>
            </a:r>
            <a:r>
              <a:rPr lang="pl-PL" sz="1900" dirty="0">
                <a:latin typeface="Aptos Display"/>
                <a:ea typeface="+mn-lt"/>
                <a:cs typeface="+mn-lt"/>
              </a:rPr>
              <a:t>. Ta zmiana miała miejsce pod koniec lat 90. XX wieku wraz z reformą systemu oświaty w Polsce, która wprowadziła nowe struktury i terminologię. </a:t>
            </a:r>
          </a:p>
          <a:p>
            <a:pPr marL="285750" indent="-285750">
              <a:buFont typeface="Arial"/>
              <a:buChar char="•"/>
            </a:pPr>
            <a:r>
              <a:rPr lang="pl-PL" sz="1900" dirty="0">
                <a:latin typeface="Aptos Display"/>
                <a:ea typeface="+mn-lt"/>
                <a:cs typeface="+mn-lt"/>
              </a:rPr>
              <a:t>Kierownik szkoły pełnił rolę zarządczą, nadzorującą i organizacyjną, podobnie jak dzisiejszy dyrektor. Jego obowiązki obejmowały kierowanie pracą szkoły, dbanie o jej sprawne funkcjonowanie, reprezentowanie placówki na zewnątrz oraz współpracę z organami administracji oświatowej. </a:t>
            </a:r>
          </a:p>
          <a:p>
            <a:pPr marL="285750" indent="-285750">
              <a:buFont typeface="Arial"/>
              <a:buChar char="•"/>
            </a:pPr>
            <a:r>
              <a:rPr lang="pl-PL" sz="1900" dirty="0">
                <a:latin typeface="Aptos Display"/>
                <a:ea typeface="+mn-lt"/>
                <a:cs typeface="+mn-lt"/>
              </a:rPr>
              <a:t>Funkcje, które pełnił kierownik, przejął dyrektor, obejmując nadzór nad personelem, budżetem szkoły, relacjami z rodzicami i społecznością oraz odpowiedzialność za realizację celów edukacyjnych i rozwojowych placówki.</a:t>
            </a:r>
            <a:endParaRPr lang="pl-PL" sz="1900"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0660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7FF47CB7-972F-479F-A36D-9E72D26EC8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0D153B68-5844-490D-8E67-F616D6D721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A14A747-9A8B-9BA5-CFD3-7D063BE64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60" y="609597"/>
            <a:ext cx="11094550" cy="1330841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Dołączenie do szkoły podstawowej gimnazjum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902210A-DE0F-11C5-C4F0-42EF3688A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827" y="2198362"/>
            <a:ext cx="5908991" cy="40068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2000" dirty="0">
                <a:latin typeface="Aptos Display"/>
                <a:ea typeface="+mn-lt"/>
                <a:cs typeface="+mn-lt"/>
              </a:rPr>
              <a:t>W 1999 roku doszło do istotnej zmiany w systemie edukacji w Polsce. Zaowocowało to otwarciem nowych gimnazjów, które mieściły się w większych miastach.  Młodzież z okolicznych wsi musiała dojeżdżać do Kalwarii, aby uczęszczać do gimnazjum. </a:t>
            </a:r>
            <a:endParaRPr lang="en-US" sz="2000">
              <a:latin typeface="Aptos Display"/>
              <a:ea typeface="+mn-lt"/>
              <a:cs typeface="Arial"/>
            </a:endParaRPr>
          </a:p>
          <a:p>
            <a:r>
              <a:rPr lang="pl-PL" sz="2000" b="1" dirty="0">
                <a:latin typeface="Aptos Display"/>
                <a:ea typeface="+mn-lt"/>
                <a:cs typeface="Arial"/>
              </a:rPr>
              <a:t>1 września 2000 roku</a:t>
            </a:r>
            <a:r>
              <a:rPr lang="pl-PL" sz="2000" dirty="0">
                <a:latin typeface="Aptos Display"/>
                <a:ea typeface="+mn-lt"/>
                <a:cs typeface="Arial"/>
              </a:rPr>
              <a:t> – oddanie do użytku nowego obiektu szkoły, w którym  naukę mają pobierać gimnazjaliści. </a:t>
            </a:r>
            <a:endParaRPr lang="en-US" sz="2000" dirty="0">
              <a:latin typeface="Aptos Display"/>
              <a:ea typeface="+mn-lt"/>
              <a:cs typeface="+mn-lt"/>
            </a:endParaRPr>
          </a:p>
          <a:p>
            <a:r>
              <a:rPr lang="pl-PL" sz="2000" dirty="0">
                <a:latin typeface="Aptos Display"/>
                <a:ea typeface="+mn-lt"/>
                <a:cs typeface="+mn-lt"/>
              </a:rPr>
              <a:t>Uczniowie gimnazjum uczyli się w nowym skrzydle szkoły; skrzydło to połączone jest z budynkiem głównym, gdyż uczniowie gimnazjum korzystali tam </a:t>
            </a:r>
            <a:r>
              <a:rPr lang="pl-PL" sz="2000" dirty="0" err="1">
                <a:latin typeface="Aptos Display"/>
                <a:ea typeface="+mn-lt"/>
                <a:cs typeface="+mn-lt"/>
              </a:rPr>
              <a:t>sal</a:t>
            </a:r>
            <a:r>
              <a:rPr lang="pl-PL" sz="2000" dirty="0">
                <a:latin typeface="Aptos Display"/>
                <a:ea typeface="+mn-lt"/>
                <a:cs typeface="+mn-lt"/>
              </a:rPr>
              <a:t> komputerowych, sali gimnastycznej, biblioteki, czytelni, jadalni czy świetlicy. </a:t>
            </a:r>
            <a:endParaRPr lang="en-US" sz="2000" dirty="0">
              <a:latin typeface="Aptos Display"/>
            </a:endParaRPr>
          </a:p>
          <a:p>
            <a:pPr marL="457200" indent="-457200"/>
            <a:endParaRPr lang="pl-PL" sz="1700">
              <a:latin typeface="Aptos Display"/>
            </a:endParaRPr>
          </a:p>
          <a:p>
            <a:pPr marL="457200" indent="-457200"/>
            <a:endParaRPr lang="pl-PL" sz="1700">
              <a:latin typeface="Aptos Display"/>
            </a:endParaRPr>
          </a:p>
          <a:p>
            <a:pPr marL="457200" indent="-457200"/>
            <a:endParaRPr lang="pl-PL" sz="1700">
              <a:latin typeface="Aptos Display"/>
            </a:endParaRPr>
          </a:p>
        </p:txBody>
      </p:sp>
      <p:pic>
        <p:nvPicPr>
          <p:cNvPr id="5" name="Obraz 4" descr="Obraz zawierający budynek, sztuka, na wolnym powietrzu, obraz&#10;&#10;Opis wygenerowany automatycznie">
            <a:extLst>
              <a:ext uri="{FF2B5EF4-FFF2-40B4-BE49-F238E27FC236}">
                <a16:creationId xmlns:a16="http://schemas.microsoft.com/office/drawing/2014/main" xmlns="" id="{97FD647A-DE67-2AF7-9B91-B5AC21308DA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7707236" y="1193606"/>
            <a:ext cx="2753390" cy="4788505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9A0D773F-7A7D-4DBB-9DEA-86BB8B8F4B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613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7">
            <a:extLst>
              <a:ext uri="{FF2B5EF4-FFF2-40B4-BE49-F238E27FC236}">
                <a16:creationId xmlns:a16="http://schemas.microsoft.com/office/drawing/2014/main" xmlns="" id="{C0A1ED06-4733-4020-9C60-81D4D80140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9">
            <a:extLst>
              <a:ext uri="{FF2B5EF4-FFF2-40B4-BE49-F238E27FC236}">
                <a16:creationId xmlns:a16="http://schemas.microsoft.com/office/drawing/2014/main" xmlns="" id="{B0CA3509-3AF9-45FE-93ED-57BB5D5E8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okno, chmura, na wolnym powietrzu, budynek&#10;&#10;Opis wygenerowany automatycznie">
            <a:extLst>
              <a:ext uri="{FF2B5EF4-FFF2-40B4-BE49-F238E27FC236}">
                <a16:creationId xmlns:a16="http://schemas.microsoft.com/office/drawing/2014/main" xmlns="" id="{96EFEEFA-3712-B5B1-D2E3-B61DC4282A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60000"/>
          </a:blip>
          <a:srcRect l="47236" r="2711" b="-2"/>
          <a:stretch/>
        </p:blipFill>
        <p:spPr>
          <a:xfrm>
            <a:off x="181899" y="182880"/>
            <a:ext cx="5915025" cy="6499784"/>
          </a:xfrm>
          <a:prstGeom prst="rect">
            <a:avLst/>
          </a:prstGeom>
        </p:spPr>
      </p:pic>
      <p:pic>
        <p:nvPicPr>
          <p:cNvPr id="5" name="Obraz 4" descr="Obraz zawierający okno, na wolnym powietrzu, fasada, budynek&#10;&#10;Opis wygenerowany automatycznie">
            <a:extLst>
              <a:ext uri="{FF2B5EF4-FFF2-40B4-BE49-F238E27FC236}">
                <a16:creationId xmlns:a16="http://schemas.microsoft.com/office/drawing/2014/main" xmlns="" id="{AA45675C-2069-0DB6-27A9-30F7AE5488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60000"/>
          </a:blip>
          <a:srcRect t="11870" r="-1" b="36485"/>
          <a:stretch/>
        </p:blipFill>
        <p:spPr>
          <a:xfrm rot="16200000">
            <a:off x="5802776" y="475259"/>
            <a:ext cx="6499784" cy="591502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66C218B-2733-3303-BE1D-23773418B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14" y="557189"/>
            <a:ext cx="10509179" cy="1766079"/>
          </a:xfrm>
        </p:spPr>
        <p:txBody>
          <a:bodyPr anchor="b">
            <a:normAutofit/>
          </a:bodyPr>
          <a:lstStyle/>
          <a:p>
            <a:pPr algn="ctr"/>
            <a:r>
              <a:rPr lang="pl-PL" b="1" dirty="0">
                <a:solidFill>
                  <a:srgbClr val="FFFFFF"/>
                </a:solidFill>
                <a:ea typeface="+mj-lt"/>
                <a:cs typeface="+mj-lt"/>
              </a:rPr>
              <a:t>Zespół Szkół nr 1 w Kalwarii Zebrzydowskiej</a:t>
            </a:r>
            <a:endParaRPr lang="pl-PL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5A286DD-5B80-B1D7-5F09-4BDB04C4F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317" y="2661327"/>
            <a:ext cx="10509179" cy="25884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0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Zespół Szkół nr 1 w Kalwarii Zebrzydowskiej powstał we wrześniu 2002 roku.</a:t>
            </a:r>
          </a:p>
          <a:p>
            <a:r>
              <a:rPr lang="pl-PL" sz="20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Połączono istniejącą od ponad 40 lat Szkołę Podstawową i nowo wybudowane Gimnazjum, które zostało oddane do użytku we wrześniu 2000 roku.</a:t>
            </a:r>
            <a:endParaRPr lang="pl-PL" sz="2000">
              <a:solidFill>
                <a:srgbClr val="FFFFFF"/>
              </a:solidFill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1632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80DF40B2-80F7-4E71-B46C-284163F365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01E292C-67AF-68FB-9ACA-B9196047F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83" y="301061"/>
            <a:ext cx="5261002" cy="2228074"/>
          </a:xfrm>
        </p:spPr>
        <p:txBody>
          <a:bodyPr>
            <a:normAutofit/>
          </a:bodyPr>
          <a:lstStyle/>
          <a:p>
            <a:r>
              <a:rPr lang="pl-PL" sz="4000" b="1"/>
              <a:t>Nowy patron szkoły</a:t>
            </a:r>
            <a:endParaRPr lang="pl-PL" sz="40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ECD0F18-41C3-3031-5003-A9BF3D88A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396" y="2536746"/>
            <a:ext cx="4116100" cy="314324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pl-PL" sz="2400" dirty="0">
                <a:latin typeface="Aptos Display"/>
                <a:ea typeface="+mn-lt"/>
                <a:cs typeface="+mn-lt"/>
              </a:rPr>
              <a:t>W lutym 2003 roku szkoła została nazwana imieniem Mikołaja Zebrzydowskiego.</a:t>
            </a:r>
          </a:p>
          <a:p>
            <a:r>
              <a:rPr lang="pl-PL" sz="2400" b="1" dirty="0">
                <a:latin typeface="Aptos Display"/>
                <a:ea typeface="+mn-lt"/>
                <a:cs typeface="+mn-lt"/>
              </a:rPr>
              <a:t>Mikołaj Zebrzydowski</a:t>
            </a:r>
            <a:r>
              <a:rPr lang="pl-PL" sz="2400" dirty="0">
                <a:latin typeface="Aptos Display"/>
                <a:ea typeface="+mn-lt"/>
                <a:cs typeface="+mn-lt"/>
              </a:rPr>
              <a:t> - wojewoda krakowski, założyciel i fundator Kalwarii Zebrzydowskiej.</a:t>
            </a:r>
            <a:endParaRPr lang="pl-PL" sz="2400" dirty="0">
              <a:latin typeface="Aptos Display"/>
            </a:endParaRPr>
          </a:p>
          <a:p>
            <a:pPr marL="0" indent="0">
              <a:buNone/>
            </a:pPr>
            <a:r>
              <a:rPr lang="en-US" sz="2000" dirty="0">
                <a:latin typeface="Aptos Display"/>
              </a:rPr>
              <a:t/>
            </a:r>
            <a:br>
              <a:rPr lang="en-US" sz="2000" dirty="0">
                <a:latin typeface="Aptos Display"/>
              </a:rPr>
            </a:br>
            <a:endParaRPr lang="en-US" sz="2000">
              <a:latin typeface="Aptos Display"/>
            </a:endParaRPr>
          </a:p>
          <a:p>
            <a:endParaRPr lang="pl-PL" sz="2000">
              <a:latin typeface="Aptos Display"/>
            </a:endParaRPr>
          </a:p>
        </p:txBody>
      </p:sp>
      <p:pic>
        <p:nvPicPr>
          <p:cNvPr id="7" name="Obraz 6" descr="Obraz zawierający clipart, ilustracja, rysowanie, Grafika&#10;&#10;Opis wygenerowany automatycznie">
            <a:extLst>
              <a:ext uri="{FF2B5EF4-FFF2-40B4-BE49-F238E27FC236}">
                <a16:creationId xmlns:a16="http://schemas.microsoft.com/office/drawing/2014/main" xmlns="" id="{8890DECF-F564-719E-2047-B4237951A6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527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325173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3C760-C27A-76D2-8136-FFDC944D2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746" y="-258330"/>
            <a:ext cx="10515600" cy="1325563"/>
          </a:xfrm>
        </p:spPr>
        <p:txBody>
          <a:bodyPr/>
          <a:lstStyle/>
          <a:p>
            <a:pPr algn="ctr"/>
            <a:r>
              <a:rPr lang="en-US" sz="3600" dirty="0"/>
              <a:t>Hymn </a:t>
            </a:r>
            <a:r>
              <a:rPr lang="en-US" sz="3600" err="1"/>
              <a:t>Szkoły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9422C8-71F3-0CDA-0586-7EDB8E9B6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17" y="2053235"/>
            <a:ext cx="4479758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1200" dirty="0">
              <a:ea typeface="+mn-lt"/>
              <a:cs typeface="+mn-lt"/>
            </a:endParaRPr>
          </a:p>
          <a:p>
            <a:endParaRPr lang="en-US" sz="1200" dirty="0">
              <a:ea typeface="+mn-lt"/>
              <a:cs typeface="+mn-lt"/>
            </a:endParaRPr>
          </a:p>
          <a:p>
            <a:endParaRPr lang="en-US" sz="1200" dirty="0">
              <a:ea typeface="+mn-lt"/>
              <a:cs typeface="+mn-lt"/>
            </a:endParaRPr>
          </a:p>
          <a:p>
            <a:endParaRPr lang="en-US" sz="1200" dirty="0">
              <a:ea typeface="+mn-lt"/>
              <a:cs typeface="+mn-lt"/>
            </a:endParaRPr>
          </a:p>
          <a:p>
            <a:endParaRPr lang="en-US" sz="1200" dirty="0">
              <a:ea typeface="+mn-lt"/>
              <a:cs typeface="+mn-lt"/>
            </a:endParaRPr>
          </a:p>
          <a:p>
            <a:r>
              <a:rPr lang="en-US" sz="2000" dirty="0">
                <a:latin typeface="Aptos Display"/>
                <a:ea typeface="+mn-lt"/>
                <a:cs typeface="+mn-lt"/>
              </a:rPr>
              <a:t>Hymn </a:t>
            </a:r>
            <a:r>
              <a:rPr lang="en-US" sz="2000" err="1">
                <a:latin typeface="Aptos Display"/>
                <a:ea typeface="+mn-lt"/>
                <a:cs typeface="+mn-lt"/>
              </a:rPr>
              <a:t>szkoły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err="1">
                <a:latin typeface="Aptos Display"/>
                <a:ea typeface="+mn-lt"/>
                <a:cs typeface="+mn-lt"/>
              </a:rPr>
              <a:t>pełni</a:t>
            </a:r>
            <a:r>
              <a:rPr lang="en-US" sz="2000" dirty="0">
                <a:latin typeface="Aptos Display"/>
                <a:ea typeface="+mn-lt"/>
                <a:cs typeface="+mn-lt"/>
              </a:rPr>
              <a:t> </a:t>
            </a:r>
            <a:r>
              <a:rPr lang="en-US" sz="2000" err="1">
                <a:latin typeface="Aptos Display"/>
                <a:ea typeface="+mn-lt"/>
                <a:cs typeface="+mn-lt"/>
              </a:rPr>
              <a:t>rolę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err="1">
                <a:latin typeface="Aptos Display"/>
                <a:ea typeface="+mn-lt"/>
                <a:cs typeface="+mn-lt"/>
              </a:rPr>
              <a:t>symboliczną</a:t>
            </a:r>
            <a:r>
              <a:rPr lang="en-US" sz="2000" dirty="0">
                <a:latin typeface="Aptos Display"/>
                <a:ea typeface="+mn-lt"/>
                <a:cs typeface="+mn-lt"/>
              </a:rPr>
              <a:t>, </a:t>
            </a:r>
            <a:r>
              <a:rPr lang="en-US" sz="2000" err="1">
                <a:latin typeface="Aptos Display"/>
                <a:ea typeface="+mn-lt"/>
                <a:cs typeface="+mn-lt"/>
              </a:rPr>
              <a:t>emocjonalną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err="1">
                <a:latin typeface="Aptos Display"/>
                <a:ea typeface="+mn-lt"/>
                <a:cs typeface="+mn-lt"/>
              </a:rPr>
              <a:t>i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err="1">
                <a:latin typeface="Aptos Display"/>
                <a:ea typeface="+mn-lt"/>
                <a:cs typeface="+mn-lt"/>
              </a:rPr>
              <a:t>społeczną</a:t>
            </a:r>
            <a:r>
              <a:rPr lang="en-US" sz="2000" dirty="0">
                <a:latin typeface="Aptos Display"/>
                <a:ea typeface="+mn-lt"/>
                <a:cs typeface="+mn-lt"/>
              </a:rPr>
              <a:t>, </a:t>
            </a:r>
            <a:r>
              <a:rPr lang="en-US" sz="2000" err="1">
                <a:latin typeface="Aptos Display"/>
                <a:ea typeface="+mn-lt"/>
                <a:cs typeface="+mn-lt"/>
              </a:rPr>
              <a:t>wzmacniając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err="1">
                <a:latin typeface="Aptos Display"/>
                <a:ea typeface="+mn-lt"/>
                <a:cs typeface="+mn-lt"/>
              </a:rPr>
              <a:t>więź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err="1">
                <a:latin typeface="Aptos Display"/>
                <a:ea typeface="+mn-lt"/>
                <a:cs typeface="+mn-lt"/>
              </a:rPr>
              <a:t>między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err="1">
                <a:latin typeface="Aptos Display"/>
                <a:ea typeface="+mn-lt"/>
                <a:cs typeface="+mn-lt"/>
              </a:rPr>
              <a:t>członkami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err="1">
                <a:latin typeface="Aptos Display"/>
                <a:ea typeface="+mn-lt"/>
                <a:cs typeface="+mn-lt"/>
              </a:rPr>
              <a:t>społeczności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err="1">
                <a:latin typeface="Aptos Display"/>
                <a:ea typeface="+mn-lt"/>
                <a:cs typeface="+mn-lt"/>
              </a:rPr>
              <a:t>szkolnej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err="1">
                <a:latin typeface="Aptos Display"/>
                <a:ea typeface="+mn-lt"/>
                <a:cs typeface="+mn-lt"/>
              </a:rPr>
              <a:t>oraz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err="1">
                <a:latin typeface="Aptos Display"/>
                <a:ea typeface="+mn-lt"/>
                <a:cs typeface="+mn-lt"/>
              </a:rPr>
              <a:t>podkreślając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err="1">
                <a:latin typeface="Aptos Display"/>
                <a:ea typeface="+mn-lt"/>
                <a:cs typeface="+mn-lt"/>
              </a:rPr>
              <a:t>unikalny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err="1">
                <a:latin typeface="Aptos Display"/>
                <a:ea typeface="+mn-lt"/>
                <a:cs typeface="+mn-lt"/>
              </a:rPr>
              <a:t>charakter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err="1">
                <a:latin typeface="Aptos Display"/>
                <a:ea typeface="+mn-lt"/>
                <a:cs typeface="+mn-lt"/>
              </a:rPr>
              <a:t>i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err="1">
                <a:latin typeface="Aptos Display"/>
                <a:ea typeface="+mn-lt"/>
                <a:cs typeface="+mn-lt"/>
              </a:rPr>
              <a:t>misję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err="1">
                <a:latin typeface="Aptos Display"/>
                <a:ea typeface="+mn-lt"/>
                <a:cs typeface="+mn-lt"/>
              </a:rPr>
              <a:t>danej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err="1">
                <a:latin typeface="Aptos Display"/>
                <a:ea typeface="+mn-lt"/>
                <a:cs typeface="+mn-lt"/>
              </a:rPr>
              <a:t>placówki</a:t>
            </a:r>
            <a:r>
              <a:rPr lang="en-US" sz="2000" dirty="0">
                <a:latin typeface="Aptos Display"/>
                <a:ea typeface="+mn-lt"/>
                <a:cs typeface="+mn-lt"/>
              </a:rPr>
              <a:t>, </a:t>
            </a:r>
            <a:r>
              <a:rPr lang="en-US" sz="2000" err="1">
                <a:latin typeface="Aptos Display"/>
                <a:ea typeface="+mn-lt"/>
                <a:cs typeface="+mn-lt"/>
              </a:rPr>
              <a:t>nawiązuje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err="1">
                <a:latin typeface="Aptos Display"/>
                <a:ea typeface="+mn-lt"/>
                <a:cs typeface="+mn-lt"/>
              </a:rPr>
              <a:t>treścią</a:t>
            </a:r>
            <a:r>
              <a:rPr lang="en-US" sz="2000" dirty="0">
                <a:latin typeface="Aptos Display"/>
                <a:ea typeface="+mn-lt"/>
                <a:cs typeface="+mn-lt"/>
              </a:rPr>
              <a:t> do </a:t>
            </a:r>
            <a:r>
              <a:rPr lang="en-US" sz="2000" err="1">
                <a:latin typeface="Aptos Display"/>
                <a:ea typeface="+mn-lt"/>
                <a:cs typeface="+mn-lt"/>
              </a:rPr>
              <a:t>osoby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err="1">
                <a:latin typeface="Aptos Display"/>
                <a:ea typeface="+mn-lt"/>
                <a:cs typeface="+mn-lt"/>
              </a:rPr>
              <a:t>patrona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err="1">
                <a:latin typeface="Aptos Display"/>
                <a:ea typeface="+mn-lt"/>
                <a:cs typeface="+mn-lt"/>
              </a:rPr>
              <a:t>naszej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err="1">
                <a:latin typeface="Aptos Display"/>
                <a:ea typeface="+mn-lt"/>
                <a:cs typeface="+mn-lt"/>
              </a:rPr>
              <a:t>szkoły</a:t>
            </a:r>
            <a:r>
              <a:rPr lang="en-US" sz="2000" dirty="0">
                <a:latin typeface="Aptos Display"/>
                <a:ea typeface="+mn-lt"/>
                <a:cs typeface="+mn-lt"/>
              </a:rPr>
              <a:t>.</a:t>
            </a:r>
            <a:endParaRPr lang="en-US" sz="2000">
              <a:latin typeface="Aptos Display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5BD7859-01C2-88CC-0909-969984CCB180}"/>
              </a:ext>
            </a:extLst>
          </p:cNvPr>
          <p:cNvSpPr txBox="1"/>
          <p:nvPr/>
        </p:nvSpPr>
        <p:spPr>
          <a:xfrm>
            <a:off x="6412546" y="697804"/>
            <a:ext cx="4163006" cy="64479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err="1">
                <a:latin typeface="Aptos Display"/>
                <a:ea typeface="Segoe UI Historic"/>
                <a:cs typeface="Segoe UI Historic"/>
              </a:rPr>
              <a:t>Słowa</a:t>
            </a:r>
            <a:r>
              <a:rPr lang="en-US" sz="1100" dirty="0">
                <a:latin typeface="Aptos Display"/>
                <a:ea typeface="Segoe UI Historic"/>
                <a:cs typeface="Segoe UI Historic"/>
              </a:rPr>
              <a:t>: </a:t>
            </a:r>
            <a:r>
              <a:rPr lang="en-US" sz="1100" err="1">
                <a:latin typeface="Aptos Display"/>
                <a:ea typeface="Segoe UI Historic"/>
                <a:cs typeface="Segoe UI Historic"/>
              </a:rPr>
              <a:t>ks</a:t>
            </a:r>
            <a:r>
              <a:rPr lang="en-US" sz="1100" dirty="0">
                <a:latin typeface="Aptos Display"/>
                <a:ea typeface="Segoe UI Historic"/>
                <a:cs typeface="Segoe UI Historic"/>
              </a:rPr>
              <a:t> Jarosław </a:t>
            </a:r>
            <a:r>
              <a:rPr lang="en-US" sz="1100" err="1">
                <a:latin typeface="Aptos Display"/>
                <a:ea typeface="Segoe UI Historic"/>
                <a:cs typeface="Segoe UI Historic"/>
              </a:rPr>
              <a:t>Żmija</a:t>
            </a:r>
            <a:r>
              <a:rPr lang="en-US" sz="1100" dirty="0">
                <a:latin typeface="Aptos Display"/>
                <a:ea typeface="Segoe UI Historic"/>
                <a:cs typeface="Segoe UI Historic"/>
              </a:rPr>
              <a:t>, </a:t>
            </a:r>
            <a:r>
              <a:rPr lang="en-US" sz="1100" err="1">
                <a:latin typeface="Aptos Display"/>
                <a:ea typeface="Segoe UI Historic"/>
                <a:cs typeface="Segoe UI Historic"/>
              </a:rPr>
              <a:t>muzyka</a:t>
            </a:r>
            <a:r>
              <a:rPr lang="en-US" sz="1100" dirty="0">
                <a:latin typeface="Aptos Display"/>
                <a:ea typeface="Segoe UI Historic"/>
                <a:cs typeface="Segoe UI Historic"/>
              </a:rPr>
              <a:t>: Bogdan Oczkowski</a:t>
            </a:r>
            <a:endParaRPr lang="en-US" sz="1100">
              <a:latin typeface="Aptos Display"/>
            </a:endParaRPr>
          </a:p>
          <a:p>
            <a:endParaRPr lang="en-US" sz="1100" dirty="0">
              <a:latin typeface="Aptos Display"/>
              <a:ea typeface="Segoe UI Historic"/>
              <a:cs typeface="Segoe UI Historic"/>
            </a:endParaRPr>
          </a:p>
          <a:p>
            <a:r>
              <a:rPr lang="en-US" sz="1300" dirty="0">
                <a:ea typeface="+mn-lt"/>
                <a:cs typeface="+mn-lt"/>
              </a:rPr>
              <a:t>1. </a:t>
            </a:r>
            <a:r>
              <a:rPr lang="en-US" sz="1300" err="1">
                <a:ea typeface="+mn-lt"/>
                <a:cs typeface="+mn-lt"/>
              </a:rPr>
              <a:t>Czterysta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lat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już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mija</a:t>
            </a:r>
            <a:r>
              <a:rPr lang="en-US" sz="1300" dirty="0">
                <a:ea typeface="+mn-lt"/>
                <a:cs typeface="+mn-lt"/>
              </a:rPr>
              <a:t>, </a:t>
            </a:r>
            <a:br>
              <a:rPr lang="en-US" sz="1300" dirty="0">
                <a:ea typeface="+mn-lt"/>
                <a:cs typeface="+mn-lt"/>
              </a:rPr>
            </a:br>
            <a:r>
              <a:rPr lang="en-US" sz="1300" err="1">
                <a:ea typeface="+mn-lt"/>
                <a:cs typeface="+mn-lt"/>
              </a:rPr>
              <a:t>papieski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ślad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zostawiony</a:t>
            </a:r>
            <a:r>
              <a:rPr lang="en-US" sz="1300" dirty="0">
                <a:ea typeface="+mn-lt"/>
                <a:cs typeface="+mn-lt"/>
              </a:rPr>
              <a:t>, </a:t>
            </a:r>
            <a:br>
              <a:rPr lang="en-US" sz="1300" dirty="0">
                <a:ea typeface="+mn-lt"/>
                <a:cs typeface="+mn-lt"/>
              </a:rPr>
            </a:br>
            <a:r>
              <a:rPr lang="en-US" sz="1300" err="1">
                <a:ea typeface="+mn-lt"/>
                <a:cs typeface="+mn-lt"/>
              </a:rPr>
              <a:t>gdy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na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wzgórzu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Kalwaria</a:t>
            </a:r>
            <a:r>
              <a:rPr lang="en-US" sz="1300" dirty="0">
                <a:ea typeface="+mn-lt"/>
                <a:cs typeface="+mn-lt"/>
              </a:rPr>
              <a:t> </a:t>
            </a:r>
            <a:br>
              <a:rPr lang="en-US" sz="1300" dirty="0">
                <a:ea typeface="+mn-lt"/>
                <a:cs typeface="+mn-lt"/>
              </a:rPr>
            </a:br>
            <a:r>
              <a:rPr lang="en-US" sz="1300" err="1">
                <a:ea typeface="+mn-lt"/>
                <a:cs typeface="+mn-lt"/>
              </a:rPr>
              <a:t>powstała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wśród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dąbrowy</a:t>
            </a:r>
            <a:r>
              <a:rPr lang="en-US" sz="1300" dirty="0">
                <a:ea typeface="+mn-lt"/>
                <a:cs typeface="+mn-lt"/>
              </a:rPr>
              <a:t>. </a:t>
            </a:r>
          </a:p>
          <a:p>
            <a:endParaRPr lang="en-US" sz="1300" dirty="0">
              <a:ea typeface="+mn-lt"/>
              <a:cs typeface="+mn-lt"/>
            </a:endParaRPr>
          </a:p>
          <a:p>
            <a:r>
              <a:rPr lang="en-US" sz="1300" dirty="0">
                <a:ea typeface="+mn-lt"/>
                <a:cs typeface="+mn-lt"/>
              </a:rPr>
              <a:t>Ref. Mikołaj Zebrzydowski </a:t>
            </a:r>
            <a:br>
              <a:rPr lang="en-US" sz="1300" dirty="0">
                <a:ea typeface="+mn-lt"/>
                <a:cs typeface="+mn-lt"/>
              </a:rPr>
            </a:br>
            <a:r>
              <a:rPr lang="en-US" sz="1300" err="1">
                <a:ea typeface="+mn-lt"/>
                <a:cs typeface="+mn-lt"/>
              </a:rPr>
              <a:t>palony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ogniem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przemiany</a:t>
            </a:r>
            <a:r>
              <a:rPr lang="en-US" sz="1300" dirty="0">
                <a:ea typeface="+mn-lt"/>
                <a:cs typeface="+mn-lt"/>
              </a:rPr>
              <a:t/>
            </a:r>
            <a:br>
              <a:rPr lang="en-US" sz="1300" dirty="0">
                <a:ea typeface="+mn-lt"/>
                <a:cs typeface="+mn-lt"/>
              </a:rPr>
            </a:br>
            <a:r>
              <a:rPr lang="en-US" sz="1300" dirty="0">
                <a:ea typeface="+mn-lt"/>
                <a:cs typeface="+mn-lt"/>
              </a:rPr>
              <a:t> </a:t>
            </a:r>
            <a:r>
              <a:rPr lang="en-US" sz="1300" err="1">
                <a:ea typeface="+mn-lt"/>
                <a:cs typeface="+mn-lt"/>
              </a:rPr>
              <a:t>nowego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Jeruzalem</a:t>
            </a:r>
            <a:r>
              <a:rPr lang="en-US" sz="1300" dirty="0">
                <a:ea typeface="+mn-lt"/>
                <a:cs typeface="+mn-lt"/>
              </a:rPr>
              <a:t> </a:t>
            </a:r>
            <a:br>
              <a:rPr lang="en-US" sz="1300" dirty="0">
                <a:ea typeface="+mn-lt"/>
                <a:cs typeface="+mn-lt"/>
              </a:rPr>
            </a:br>
            <a:r>
              <a:rPr lang="en-US" sz="1300" err="1">
                <a:ea typeface="+mn-lt"/>
                <a:cs typeface="+mn-lt"/>
              </a:rPr>
              <a:t>snuje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odważne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plany</a:t>
            </a:r>
            <a:r>
              <a:rPr lang="en-US" sz="1300" dirty="0">
                <a:ea typeface="+mn-lt"/>
                <a:cs typeface="+mn-lt"/>
              </a:rPr>
              <a:t>. </a:t>
            </a:r>
            <a:br>
              <a:rPr lang="en-US" sz="1300" dirty="0">
                <a:ea typeface="+mn-lt"/>
                <a:cs typeface="+mn-lt"/>
              </a:rPr>
            </a:br>
            <a:r>
              <a:rPr lang="en-US" sz="1300" dirty="0">
                <a:ea typeface="+mn-lt"/>
                <a:cs typeface="+mn-lt"/>
              </a:rPr>
              <a:t>Wesel </a:t>
            </a:r>
            <a:r>
              <a:rPr lang="en-US" sz="1300" err="1">
                <a:ea typeface="+mn-lt"/>
                <a:cs typeface="+mn-lt"/>
              </a:rPr>
              <a:t>się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szkoło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nasza</a:t>
            </a:r>
            <a:r>
              <a:rPr lang="en-US" sz="1300" dirty="0">
                <a:ea typeface="+mn-lt"/>
                <a:cs typeface="+mn-lt"/>
              </a:rPr>
              <a:t/>
            </a:r>
            <a:br>
              <a:rPr lang="en-US" sz="1300" dirty="0">
                <a:ea typeface="+mn-lt"/>
                <a:cs typeface="+mn-lt"/>
              </a:rPr>
            </a:br>
            <a:r>
              <a:rPr lang="en-US" sz="1300" dirty="0">
                <a:ea typeface="+mn-lt"/>
                <a:cs typeface="+mn-lt"/>
              </a:rPr>
              <a:t> </a:t>
            </a:r>
            <a:r>
              <a:rPr lang="en-US" sz="1300" err="1">
                <a:ea typeface="+mn-lt"/>
                <a:cs typeface="+mn-lt"/>
              </a:rPr>
              <a:t>tak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zacnym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oto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Patronem</a:t>
            </a:r>
            <a:r>
              <a:rPr lang="en-US" sz="1300" dirty="0">
                <a:ea typeface="+mn-lt"/>
                <a:cs typeface="+mn-lt"/>
              </a:rPr>
              <a:t>,</a:t>
            </a: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>
                <a:ea typeface="+mn-lt"/>
                <a:cs typeface="+mn-lt"/>
              </a:rPr>
              <a:t> </a:t>
            </a:r>
            <a:r>
              <a:rPr lang="en-US" sz="1300" err="1">
                <a:ea typeface="+mn-lt"/>
                <a:cs typeface="+mn-lt"/>
              </a:rPr>
              <a:t>zostawił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znak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swej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przemiany</a:t>
            </a:r>
            <a:r>
              <a:rPr lang="en-US" sz="1300" dirty="0">
                <a:ea typeface="+mn-lt"/>
                <a:cs typeface="+mn-lt"/>
              </a:rPr>
              <a:t>, </a:t>
            </a:r>
            <a:r>
              <a:rPr lang="en-US" sz="1300" dirty="0"/>
              <a:t/>
            </a:r>
            <a:br>
              <a:rPr lang="en-US" sz="1300" dirty="0"/>
            </a:br>
            <a:r>
              <a:rPr lang="en-US" sz="1300" err="1">
                <a:ea typeface="+mn-lt"/>
                <a:cs typeface="+mn-lt"/>
              </a:rPr>
              <a:t>wskazał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na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dróżki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sprawdzone</a:t>
            </a:r>
            <a:r>
              <a:rPr lang="en-US" sz="1300" dirty="0">
                <a:ea typeface="+mn-lt"/>
                <a:cs typeface="+mn-lt"/>
              </a:rPr>
              <a:t>. </a:t>
            </a:r>
          </a:p>
          <a:p>
            <a:endParaRPr lang="en-US" sz="1300" dirty="0">
              <a:ea typeface="+mn-lt"/>
              <a:cs typeface="+mn-lt"/>
            </a:endParaRPr>
          </a:p>
          <a:p>
            <a:r>
              <a:rPr lang="en-US" sz="1300" dirty="0">
                <a:ea typeface="+mn-lt"/>
                <a:cs typeface="+mn-lt"/>
              </a:rPr>
              <a:t>2. Nie </a:t>
            </a:r>
            <a:r>
              <a:rPr lang="en-US" sz="1300" err="1">
                <a:ea typeface="+mn-lt"/>
                <a:cs typeface="+mn-lt"/>
              </a:rPr>
              <a:t>wiedział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ów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starosta</a:t>
            </a:r>
            <a:r>
              <a:rPr lang="en-US" sz="1300" dirty="0">
                <a:ea typeface="+mn-lt"/>
                <a:cs typeface="+mn-lt"/>
              </a:rPr>
              <a:t>, </a:t>
            </a:r>
            <a:br>
              <a:rPr lang="en-US" sz="1300" dirty="0">
                <a:ea typeface="+mn-lt"/>
                <a:cs typeface="+mn-lt"/>
              </a:rPr>
            </a:br>
            <a:r>
              <a:rPr lang="en-US" sz="1300" err="1">
                <a:ea typeface="+mn-lt"/>
                <a:cs typeface="+mn-lt"/>
              </a:rPr>
              <a:t>zacny</a:t>
            </a:r>
            <a:r>
              <a:rPr lang="en-US" sz="1300" dirty="0">
                <a:ea typeface="+mn-lt"/>
                <a:cs typeface="+mn-lt"/>
              </a:rPr>
              <a:t> pan </a:t>
            </a:r>
            <a:r>
              <a:rPr lang="en-US" sz="1300" err="1">
                <a:ea typeface="+mn-lt"/>
                <a:cs typeface="+mn-lt"/>
              </a:rPr>
              <a:t>Lanckorony</a:t>
            </a:r>
            <a:r>
              <a:rPr lang="en-US" sz="1300" dirty="0">
                <a:ea typeface="+mn-lt"/>
                <a:cs typeface="+mn-lt"/>
              </a:rPr>
              <a:t> </a:t>
            </a:r>
          </a:p>
          <a:p>
            <a:r>
              <a:rPr lang="en-US" sz="1300" err="1">
                <a:ea typeface="+mn-lt"/>
                <a:cs typeface="+mn-lt"/>
              </a:rPr>
              <a:t>jakie</a:t>
            </a:r>
            <a:r>
              <a:rPr lang="en-US" sz="1300" dirty="0">
                <a:ea typeface="+mn-lt"/>
                <a:cs typeface="+mn-lt"/>
              </a:rPr>
              <a:t> dobro </a:t>
            </a:r>
            <a:r>
              <a:rPr lang="en-US" sz="1300" err="1">
                <a:ea typeface="+mn-lt"/>
                <a:cs typeface="+mn-lt"/>
              </a:rPr>
              <a:t>sprowadzi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dirty="0"/>
              <a:t/>
            </a:r>
            <a:br>
              <a:rPr lang="en-US" sz="1300" dirty="0"/>
            </a:br>
            <a:r>
              <a:rPr lang="en-US" sz="1300" err="1">
                <a:ea typeface="+mn-lt"/>
                <a:cs typeface="+mn-lt"/>
              </a:rPr>
              <a:t>na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ziemi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skrawek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wybrany</a:t>
            </a:r>
            <a:r>
              <a:rPr lang="en-US" sz="1300" dirty="0">
                <a:ea typeface="+mn-lt"/>
                <a:cs typeface="+mn-lt"/>
              </a:rPr>
              <a:t>.</a:t>
            </a:r>
          </a:p>
          <a:p>
            <a:endParaRPr lang="en-US" sz="1300" dirty="0">
              <a:ea typeface="+mn-lt"/>
              <a:cs typeface="+mn-lt"/>
            </a:endParaRPr>
          </a:p>
          <a:p>
            <a:r>
              <a:rPr lang="en-US" sz="1300" dirty="0">
                <a:ea typeface="+mn-lt"/>
                <a:cs typeface="+mn-lt"/>
              </a:rPr>
              <a:t> Ref.  Mikołaj Zebrzydowski... </a:t>
            </a:r>
            <a:br>
              <a:rPr lang="en-US" sz="1300" dirty="0">
                <a:ea typeface="+mn-lt"/>
                <a:cs typeface="+mn-lt"/>
              </a:rPr>
            </a:br>
            <a:endParaRPr lang="en-US" sz="1300" dirty="0">
              <a:ea typeface="+mn-lt"/>
              <a:cs typeface="+mn-lt"/>
            </a:endParaRPr>
          </a:p>
          <a:p>
            <a:r>
              <a:rPr lang="en-US" sz="1300" dirty="0">
                <a:ea typeface="+mn-lt"/>
                <a:cs typeface="+mn-lt"/>
              </a:rPr>
              <a:t>3. </a:t>
            </a:r>
            <a:r>
              <a:rPr lang="en-US" sz="1300" err="1">
                <a:ea typeface="+mn-lt"/>
                <a:cs typeface="+mn-lt"/>
              </a:rPr>
              <a:t>Złączone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dróżki</a:t>
            </a:r>
            <a:r>
              <a:rPr lang="en-US" sz="1300" dirty="0">
                <a:ea typeface="+mn-lt"/>
                <a:cs typeface="+mn-lt"/>
              </a:rPr>
              <a:t> Pana</a:t>
            </a:r>
            <a:br>
              <a:rPr lang="en-US" sz="1300" dirty="0">
                <a:ea typeface="+mn-lt"/>
                <a:cs typeface="+mn-lt"/>
              </a:rPr>
            </a:br>
            <a:r>
              <a:rPr lang="en-US" sz="1300" dirty="0">
                <a:ea typeface="+mn-lt"/>
                <a:cs typeface="+mn-lt"/>
              </a:rPr>
              <a:t> </a:t>
            </a:r>
            <a:r>
              <a:rPr lang="en-US" sz="1300" err="1">
                <a:ea typeface="+mn-lt"/>
                <a:cs typeface="+mn-lt"/>
              </a:rPr>
              <a:t>i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Jego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wybranej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Matki</a:t>
            </a:r>
            <a:r>
              <a:rPr lang="en-US" sz="1300" dirty="0">
                <a:ea typeface="+mn-lt"/>
                <a:cs typeface="+mn-lt"/>
              </a:rPr>
              <a:t/>
            </a:r>
            <a:br>
              <a:rPr lang="en-US" sz="1300" dirty="0">
                <a:ea typeface="+mn-lt"/>
                <a:cs typeface="+mn-lt"/>
              </a:rPr>
            </a:br>
            <a:r>
              <a:rPr lang="en-US" sz="1300" dirty="0">
                <a:ea typeface="+mn-lt"/>
                <a:cs typeface="+mn-lt"/>
              </a:rPr>
              <a:t> </a:t>
            </a:r>
            <a:r>
              <a:rPr lang="en-US" sz="1300" err="1">
                <a:ea typeface="+mn-lt"/>
                <a:cs typeface="+mn-lt"/>
              </a:rPr>
              <a:t>stają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się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mostem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wiążącym</a:t>
            </a:r>
            <a:r>
              <a:rPr lang="en-US" sz="1300" dirty="0">
                <a:ea typeface="+mn-lt"/>
                <a:cs typeface="+mn-lt"/>
              </a:rPr>
              <a:t> </a:t>
            </a:r>
            <a:br>
              <a:rPr lang="en-US" sz="1300" dirty="0">
                <a:ea typeface="+mn-lt"/>
                <a:cs typeface="+mn-lt"/>
              </a:rPr>
            </a:br>
            <a:r>
              <a:rPr lang="en-US" sz="1300" err="1">
                <a:ea typeface="+mn-lt"/>
                <a:cs typeface="+mn-lt"/>
              </a:rPr>
              <a:t>nasze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zrywane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wciąż</a:t>
            </a:r>
            <a:r>
              <a:rPr lang="en-US" sz="1300" dirty="0">
                <a:ea typeface="+mn-lt"/>
                <a:cs typeface="+mn-lt"/>
              </a:rPr>
              <a:t> </a:t>
            </a:r>
            <a:r>
              <a:rPr lang="en-US" sz="1300" err="1">
                <a:ea typeface="+mn-lt"/>
                <a:cs typeface="+mn-lt"/>
              </a:rPr>
              <a:t>kładki</a:t>
            </a:r>
            <a:r>
              <a:rPr lang="en-US" sz="1300" dirty="0">
                <a:ea typeface="+mn-lt"/>
                <a:cs typeface="+mn-lt"/>
              </a:rPr>
              <a:t>. </a:t>
            </a:r>
            <a:endParaRPr lang="en-US" sz="1300"/>
          </a:p>
          <a:p>
            <a:endParaRPr lang="en-US" sz="1300" dirty="0">
              <a:ea typeface="+mn-lt"/>
              <a:cs typeface="+mn-lt"/>
            </a:endParaRPr>
          </a:p>
          <a:p>
            <a:r>
              <a:rPr lang="en-US" sz="1300" dirty="0">
                <a:ea typeface="+mn-lt"/>
                <a:cs typeface="+mn-lt"/>
              </a:rPr>
              <a:t>Ref.  Mikołaj Zebrzydowski...</a:t>
            </a:r>
            <a:endParaRPr lang="en-US" sz="1300"/>
          </a:p>
          <a:p>
            <a:endParaRPr lang="en-US" sz="1200" dirty="0"/>
          </a:p>
          <a:p>
            <a:pPr algn="l"/>
            <a:endParaRPr lang="en-US" sz="1400" dirty="0"/>
          </a:p>
          <a:p>
            <a:endParaRPr lang="en-US" sz="1400" dirty="0"/>
          </a:p>
        </p:txBody>
      </p:sp>
      <p:pic>
        <p:nvPicPr>
          <p:cNvPr id="7" name="Picture 6" descr="A drawing of a child and child&#10;&#10;Opis wygenerowany automatycznie">
            <a:extLst>
              <a:ext uri="{FF2B5EF4-FFF2-40B4-BE49-F238E27FC236}">
                <a16:creationId xmlns:a16="http://schemas.microsoft.com/office/drawing/2014/main" xmlns="" id="{8DDC90C0-ACB3-4B13-8900-E2CA2FC0F30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973" y="429126"/>
            <a:ext cx="2917184" cy="280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60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uilding with signs on the side&#10;&#10;Opis wygenerowany automatycznie">
            <a:extLst>
              <a:ext uri="{FF2B5EF4-FFF2-40B4-BE49-F238E27FC236}">
                <a16:creationId xmlns:a16="http://schemas.microsoft.com/office/drawing/2014/main" xmlns="" id="{3F0518BD-3A81-65F4-D5B3-0D154C22F2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</a:blip>
          <a:srcRect t="13105" b="23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E11852-E12A-F7D8-2CED-7BBE2A7EF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err="1">
                <a:solidFill>
                  <a:srgbClr val="FFFFFF"/>
                </a:solidFill>
              </a:rPr>
              <a:t>Przedszkole</a:t>
            </a:r>
            <a:endParaRPr lang="en-US" err="1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CA609C-3FA7-468A-1903-5CA9AAE13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68" y="1944379"/>
            <a:ext cx="1137656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 Nowe </a:t>
            </a:r>
            <a:r>
              <a:rPr lang="en-US" sz="2200" dirty="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przedszkole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w </a:t>
            </a:r>
            <a:r>
              <a:rPr lang="en-US" sz="2200" dirty="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Kalwarii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Zebrzydowskiej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zostało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oficjalnie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otwarte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12 </a:t>
            </a:r>
            <a:r>
              <a:rPr lang="en-US" sz="2200" dirty="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września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2012 </a:t>
            </a:r>
            <a:r>
              <a:rPr lang="en-US" sz="2200" dirty="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roku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.</a:t>
            </a:r>
            <a:endParaRPr lang="en-US" sz="2200" dirty="0">
              <a:solidFill>
                <a:srgbClr val="FFFFFF"/>
              </a:solidFill>
              <a:latin typeface="Aptos Display"/>
            </a:endParaRPr>
          </a:p>
          <a:p>
            <a:r>
              <a:rPr lang="en-US" sz="2200" dirty="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Placówka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działa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przy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Zespole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Szkół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Nr 1 w </a:t>
            </a:r>
            <a:r>
              <a:rPr lang="en-US" sz="2200" dirty="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pierwszym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budynku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szkoły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i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zapewnia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opiekę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  </a:t>
            </a:r>
            <a:r>
              <a:rPr lang="en-US" sz="2200" dirty="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dzieciom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.</a:t>
            </a:r>
            <a:endParaRPr lang="en-US" sz="2200" dirty="0">
              <a:solidFill>
                <a:srgbClr val="FFFFFF"/>
              </a:solidFill>
              <a:latin typeface="Aptos Display"/>
            </a:endParaRPr>
          </a:p>
          <a:p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Otwarcie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przedszkola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zostało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uświetnione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symbolicznym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przecięciem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wstęgi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przez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burmistrza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miasta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,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Zbigniewa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Stradomskiego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, w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asyście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przedszkolaków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oraz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przedstawiciela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Kuratorium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Oświaty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,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dyrektora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Bożeny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Kołodziej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, a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placówkę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poświęcił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ks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.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dr</a:t>
            </a:r>
            <a:r>
              <a:rPr lang="en-US" sz="2200" dirty="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 Stefan </a:t>
            </a:r>
            <a:r>
              <a:rPr lang="en-US" sz="2200" err="1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Misiniec</a:t>
            </a:r>
            <a:r>
              <a:rPr lang="en-US" sz="2200">
                <a:solidFill>
                  <a:srgbClr val="FFFFFF"/>
                </a:solidFill>
                <a:latin typeface="Aptos Display"/>
                <a:ea typeface="+mn-lt"/>
                <a:cs typeface="+mn-lt"/>
              </a:rPr>
              <a:t>. </a:t>
            </a:r>
          </a:p>
          <a:p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Przedszkole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zachęca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dzieci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zdrowe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i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niepełnosprawne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do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wspólnej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nauki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, co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przyczynia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się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do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rozwoju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empatii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i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zrozumienia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dla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innych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już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od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wczesnego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dzieciństwa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. To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istotny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krok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w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kształtowaniu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postawy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społeczności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lokalnej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,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której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priorytetem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jest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akceptacja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różnorodności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oraz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przełamywanie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uprzedzeń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i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</a:rPr>
              <a:t>stereotypów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</a:rPr>
              <a:t>.</a:t>
            </a:r>
            <a:endParaRPr lang="en-US" sz="2200" dirty="0">
              <a:solidFill>
                <a:srgbClr val="FFFFFF"/>
              </a:solidFill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5213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7FF47CB7-972F-479F-A36D-9E72D26EC8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0D153B68-5844-490D-8E67-F616D6D721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D05101-510A-E416-1026-6D32C1018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pPr algn="ctr"/>
            <a:r>
              <a:rPr lang="en-US" b="1" cap="all" dirty="0"/>
              <a:t>SZKOŁA MUZYCZNA I STOPNIA W KALWARII ZEBRZYDOWSKIEJ</a:t>
            </a:r>
            <a:endParaRPr lang="en-US" b="1" dirty="0"/>
          </a:p>
          <a:p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18C013-1BBC-DC6B-5649-C1F406B92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587" y="2278573"/>
            <a:ext cx="5861334" cy="39277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Aptos Display"/>
                <a:ea typeface="Segoe UI Historic"/>
                <a:cs typeface="Segoe UI Historic"/>
              </a:rPr>
              <a:t> 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Szkoła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Muzyczna</a:t>
            </a:r>
            <a:r>
              <a:rPr lang="en-US" sz="2000" dirty="0">
                <a:latin typeface="Aptos Display"/>
                <a:ea typeface="+mn-lt"/>
                <a:cs typeface="+mn-lt"/>
              </a:rPr>
              <a:t> I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stopnia</a:t>
            </a:r>
            <a:r>
              <a:rPr lang="en-US" sz="2000" dirty="0">
                <a:latin typeface="Aptos Display"/>
                <a:ea typeface="+mn-lt"/>
                <a:cs typeface="+mn-lt"/>
              </a:rPr>
              <a:t> w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Kalwarii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Zebrzydowskiej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została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powołana</a:t>
            </a:r>
            <a:r>
              <a:rPr lang="en-US" sz="2000" dirty="0">
                <a:latin typeface="Aptos Display"/>
                <a:ea typeface="+mn-lt"/>
                <a:cs typeface="+mn-lt"/>
              </a:rPr>
              <a:t> w </a:t>
            </a:r>
            <a:r>
              <a:rPr lang="en-US" sz="2000" b="1" dirty="0">
                <a:latin typeface="Aptos Display"/>
                <a:ea typeface="+mn-lt"/>
                <a:cs typeface="+mn-lt"/>
              </a:rPr>
              <a:t>2013 </a:t>
            </a:r>
            <a:r>
              <a:rPr lang="en-US" sz="2000" b="1" dirty="0" err="1">
                <a:latin typeface="Aptos Display"/>
                <a:ea typeface="+mn-lt"/>
                <a:cs typeface="+mn-lt"/>
              </a:rPr>
              <a:t>roku</a:t>
            </a:r>
            <a:r>
              <a:rPr lang="en-US" sz="2000" dirty="0">
                <a:latin typeface="Aptos Display"/>
                <a:ea typeface="+mn-lt"/>
                <a:cs typeface="+mn-lt"/>
              </a:rPr>
              <a:t> 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i</a:t>
            </a:r>
            <a:r>
              <a:rPr lang="en-US" sz="2000" dirty="0">
                <a:latin typeface="Aptos Display"/>
                <a:ea typeface="+mn-lt"/>
                <a:cs typeface="+mn-lt"/>
              </a:rPr>
              <a:t> jest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prowadzona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przez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samorząd</a:t>
            </a:r>
            <a:r>
              <a:rPr lang="en-US" sz="2000" dirty="0">
                <a:latin typeface="Aptos Display"/>
                <a:ea typeface="+mn-lt"/>
                <a:cs typeface="+mn-lt"/>
              </a:rPr>
              <a:t>. </a:t>
            </a:r>
          </a:p>
          <a:p>
            <a:r>
              <a:rPr lang="en-US" sz="2000" dirty="0">
                <a:latin typeface="Aptos Display"/>
                <a:ea typeface="+mn-lt"/>
                <a:cs typeface="+mn-lt"/>
              </a:rPr>
              <a:t>Jest to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pierwsza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szkoła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artystyczna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na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terenie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Gminy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Kalwaria</a:t>
            </a:r>
            <a:r>
              <a:rPr lang="en-US" sz="2000" dirty="0">
                <a:latin typeface="Aptos Display"/>
                <a:ea typeface="+mn-lt"/>
                <a:cs typeface="+mn-lt"/>
              </a:rPr>
              <a:t> Zebrzydowska. </a:t>
            </a:r>
          </a:p>
          <a:p>
            <a:r>
              <a:rPr lang="en-US" sz="2000" dirty="0" err="1">
                <a:latin typeface="Aptos Display"/>
                <a:ea typeface="+mn-lt"/>
                <a:cs typeface="+mn-lt"/>
              </a:rPr>
              <a:t>Pierwsze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działania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zmierzające</a:t>
            </a:r>
            <a:r>
              <a:rPr lang="en-US" sz="2000" dirty="0">
                <a:latin typeface="Aptos Display"/>
                <a:ea typeface="+mn-lt"/>
                <a:cs typeface="+mn-lt"/>
              </a:rPr>
              <a:t> do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jej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powstania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miały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miejsce</a:t>
            </a:r>
            <a:r>
              <a:rPr lang="en-US" sz="2000" dirty="0">
                <a:latin typeface="Aptos Display"/>
                <a:ea typeface="+mn-lt"/>
                <a:cs typeface="+mn-lt"/>
              </a:rPr>
              <a:t>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już</a:t>
            </a:r>
            <a:r>
              <a:rPr lang="en-US" sz="2000" dirty="0">
                <a:latin typeface="Aptos Display"/>
                <a:ea typeface="+mn-lt"/>
                <a:cs typeface="+mn-lt"/>
              </a:rPr>
              <a:t> w 2011 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i</a:t>
            </a:r>
            <a:r>
              <a:rPr lang="en-US" sz="2000" dirty="0">
                <a:latin typeface="Aptos Display"/>
                <a:ea typeface="+mn-lt"/>
                <a:cs typeface="+mn-lt"/>
              </a:rPr>
              <a:t> 2012 </a:t>
            </a:r>
            <a:r>
              <a:rPr lang="en-US" sz="2000" dirty="0" err="1">
                <a:latin typeface="Aptos Display"/>
                <a:ea typeface="+mn-lt"/>
                <a:cs typeface="+mn-lt"/>
              </a:rPr>
              <a:t>roku</a:t>
            </a:r>
            <a:r>
              <a:rPr lang="en-US" sz="2000" dirty="0">
                <a:latin typeface="Aptos Display"/>
                <a:ea typeface="+mn-lt"/>
                <a:cs typeface="+mn-lt"/>
              </a:rPr>
              <a:t>.</a:t>
            </a:r>
          </a:p>
          <a:p>
            <a:r>
              <a:rPr lang="en-US" sz="2000" dirty="0" err="1">
                <a:latin typeface="Aptos Display"/>
                <a:ea typeface="Segoe UI Historic"/>
                <a:cs typeface="Segoe UI Historic"/>
              </a:rPr>
              <a:t>Szkoła</a:t>
            </a:r>
            <a:r>
              <a:rPr lang="en-US" sz="2000" dirty="0">
                <a:latin typeface="Aptos Display"/>
                <a:ea typeface="Segoe UI Historic"/>
                <a:cs typeface="Segoe UI Historic"/>
              </a:rPr>
              <a:t> </a:t>
            </a:r>
            <a:r>
              <a:rPr lang="en-US" sz="2000" dirty="0" err="1">
                <a:latin typeface="Aptos Display"/>
                <a:ea typeface="Segoe UI Historic"/>
                <a:cs typeface="Segoe UI Historic"/>
              </a:rPr>
              <a:t>oferuje</a:t>
            </a:r>
            <a:r>
              <a:rPr lang="en-US" sz="2000" dirty="0">
                <a:latin typeface="Aptos Display"/>
                <a:ea typeface="Segoe UI Historic"/>
                <a:cs typeface="Segoe UI Historic"/>
              </a:rPr>
              <a:t> </a:t>
            </a:r>
            <a:r>
              <a:rPr lang="en-US" sz="2000" dirty="0" err="1">
                <a:latin typeface="Aptos Display"/>
                <a:ea typeface="Segoe UI Historic"/>
                <a:cs typeface="Segoe UI Historic"/>
              </a:rPr>
              <a:t>nauke</a:t>
            </a:r>
            <a:r>
              <a:rPr lang="en-US" sz="2000" dirty="0">
                <a:latin typeface="Aptos Display"/>
                <a:ea typeface="Segoe UI Historic"/>
                <a:cs typeface="Segoe UI Historic"/>
              </a:rPr>
              <a:t> </a:t>
            </a:r>
            <a:r>
              <a:rPr lang="en-US" sz="2000" dirty="0" err="1">
                <a:latin typeface="Aptos Display"/>
                <a:ea typeface="Segoe UI Historic"/>
                <a:cs typeface="Segoe UI Historic"/>
              </a:rPr>
              <a:t>gry</a:t>
            </a:r>
            <a:r>
              <a:rPr lang="en-US" sz="2000" dirty="0">
                <a:latin typeface="Aptos Display"/>
                <a:ea typeface="Segoe UI Historic"/>
                <a:cs typeface="Segoe UI Historic"/>
              </a:rPr>
              <a:t> </a:t>
            </a:r>
            <a:r>
              <a:rPr lang="en-US" sz="2000" dirty="0" err="1">
                <a:latin typeface="Aptos Display"/>
                <a:ea typeface="Segoe UI Historic"/>
                <a:cs typeface="Segoe UI Historic"/>
              </a:rPr>
              <a:t>na</a:t>
            </a:r>
            <a:r>
              <a:rPr lang="en-US" sz="2000" dirty="0">
                <a:latin typeface="Aptos Display"/>
                <a:ea typeface="Segoe UI Historic"/>
                <a:cs typeface="Segoe UI Historic"/>
              </a:rPr>
              <a:t> </a:t>
            </a:r>
            <a:r>
              <a:rPr lang="en-US" sz="2000" dirty="0" err="1">
                <a:latin typeface="Aptos Display"/>
                <a:ea typeface="Segoe UI Historic"/>
                <a:cs typeface="Segoe UI Historic"/>
              </a:rPr>
              <a:t>instrumentach</a:t>
            </a:r>
            <a:r>
              <a:rPr lang="en-US" sz="2000" dirty="0">
                <a:latin typeface="Aptos Display"/>
                <a:ea typeface="Segoe UI Historic"/>
                <a:cs typeface="Segoe UI Historic"/>
              </a:rPr>
              <a:t> : </a:t>
            </a:r>
            <a:r>
              <a:rPr lang="en-US" sz="2000" dirty="0" err="1">
                <a:latin typeface="Aptos Display"/>
                <a:ea typeface="Segoe UI Historic"/>
                <a:cs typeface="Segoe UI Historic"/>
              </a:rPr>
              <a:t>fortepian</a:t>
            </a:r>
            <a:r>
              <a:rPr lang="en-US" sz="2000" dirty="0">
                <a:latin typeface="Aptos Display"/>
                <a:ea typeface="Segoe UI Historic"/>
                <a:cs typeface="Segoe UI Historic"/>
              </a:rPr>
              <a:t>, </a:t>
            </a:r>
            <a:r>
              <a:rPr lang="en-US" sz="2000" dirty="0" err="1">
                <a:latin typeface="Aptos Display"/>
                <a:ea typeface="Segoe UI Historic"/>
                <a:cs typeface="Segoe UI Historic"/>
              </a:rPr>
              <a:t>skrzypce</a:t>
            </a:r>
            <a:r>
              <a:rPr lang="en-US" sz="2000" dirty="0">
                <a:latin typeface="Aptos Display"/>
                <a:ea typeface="Segoe UI Historic"/>
                <a:cs typeface="Segoe UI Historic"/>
              </a:rPr>
              <a:t>, </a:t>
            </a:r>
            <a:r>
              <a:rPr lang="en-US" sz="2000" dirty="0" err="1">
                <a:latin typeface="Aptos Display"/>
                <a:ea typeface="Segoe UI Historic"/>
                <a:cs typeface="Segoe UI Historic"/>
              </a:rPr>
              <a:t>wiolonczela</a:t>
            </a:r>
            <a:r>
              <a:rPr lang="en-US" sz="2000" dirty="0">
                <a:latin typeface="Aptos Display"/>
                <a:ea typeface="Segoe UI Historic"/>
                <a:cs typeface="Segoe UI Historic"/>
              </a:rPr>
              <a:t>, </a:t>
            </a:r>
            <a:r>
              <a:rPr lang="en-US" sz="2000" dirty="0" err="1">
                <a:latin typeface="Aptos Display"/>
                <a:ea typeface="Segoe UI Historic"/>
                <a:cs typeface="Segoe UI Historic"/>
              </a:rPr>
              <a:t>gitara</a:t>
            </a:r>
            <a:r>
              <a:rPr lang="en-US" sz="2000" dirty="0">
                <a:latin typeface="Aptos Display"/>
                <a:ea typeface="Segoe UI Historic"/>
                <a:cs typeface="Segoe UI Historic"/>
              </a:rPr>
              <a:t>, </a:t>
            </a:r>
            <a:r>
              <a:rPr lang="en-US" sz="2000" dirty="0" err="1">
                <a:latin typeface="Aptos Display"/>
                <a:ea typeface="Segoe UI Historic"/>
                <a:cs typeface="Segoe UI Historic"/>
              </a:rPr>
              <a:t>flet</a:t>
            </a:r>
            <a:r>
              <a:rPr lang="en-US" sz="2000" dirty="0">
                <a:latin typeface="Aptos Display"/>
                <a:ea typeface="Segoe UI Historic"/>
                <a:cs typeface="Segoe UI Historic"/>
              </a:rPr>
              <a:t>, </a:t>
            </a:r>
            <a:r>
              <a:rPr lang="en-US" sz="2000" dirty="0" err="1">
                <a:latin typeface="Aptos Display"/>
                <a:ea typeface="Segoe UI Historic"/>
                <a:cs typeface="Segoe UI Historic"/>
              </a:rPr>
              <a:t>klarnet</a:t>
            </a:r>
            <a:r>
              <a:rPr lang="en-US" sz="2000" dirty="0">
                <a:latin typeface="Aptos Display"/>
                <a:ea typeface="Segoe UI Historic"/>
                <a:cs typeface="Segoe UI Historic"/>
              </a:rPr>
              <a:t>, </a:t>
            </a:r>
            <a:r>
              <a:rPr lang="en-US" sz="2000" dirty="0" err="1">
                <a:latin typeface="Aptos Display"/>
                <a:ea typeface="Segoe UI Historic"/>
                <a:cs typeface="Segoe UI Historic"/>
              </a:rPr>
              <a:t>saksofon</a:t>
            </a:r>
            <a:r>
              <a:rPr lang="en-US" sz="2000" dirty="0">
                <a:latin typeface="Aptos Display"/>
                <a:ea typeface="Segoe UI Historic"/>
                <a:cs typeface="Segoe UI Historic"/>
              </a:rPr>
              <a:t>, </a:t>
            </a:r>
            <a:r>
              <a:rPr lang="en-US" sz="2000" dirty="0" err="1">
                <a:latin typeface="Aptos Display"/>
                <a:ea typeface="Segoe UI Historic"/>
                <a:cs typeface="Segoe UI Historic"/>
              </a:rPr>
              <a:t>trąbka</a:t>
            </a:r>
            <a:r>
              <a:rPr lang="en-US" sz="2000" dirty="0">
                <a:latin typeface="Aptos Display"/>
                <a:ea typeface="Segoe UI Historic"/>
                <a:cs typeface="Segoe UI Historic"/>
              </a:rPr>
              <a:t>, </a:t>
            </a:r>
            <a:r>
              <a:rPr lang="en-US" sz="2000" dirty="0" err="1">
                <a:latin typeface="Aptos Display"/>
                <a:ea typeface="Segoe UI Historic"/>
                <a:cs typeface="Segoe UI Historic"/>
              </a:rPr>
              <a:t>puzon</a:t>
            </a:r>
            <a:r>
              <a:rPr lang="en-US" sz="2000" dirty="0">
                <a:latin typeface="Aptos Display"/>
                <a:ea typeface="Segoe UI Historic"/>
                <a:cs typeface="Segoe UI Historic"/>
              </a:rPr>
              <a:t>, </a:t>
            </a:r>
            <a:r>
              <a:rPr lang="en-US" sz="2000" dirty="0" err="1">
                <a:latin typeface="Aptos Display"/>
                <a:ea typeface="Segoe UI Historic"/>
                <a:cs typeface="Segoe UI Historic"/>
              </a:rPr>
              <a:t>akordeon</a:t>
            </a:r>
            <a:r>
              <a:rPr lang="en-US" sz="2000" dirty="0">
                <a:latin typeface="Aptos Display"/>
                <a:ea typeface="Segoe UI Historic"/>
                <a:cs typeface="Segoe UI Historic"/>
              </a:rPr>
              <a:t>.</a:t>
            </a:r>
          </a:p>
          <a:p>
            <a:endParaRPr lang="en-US" sz="2000" b="1" u="sng">
              <a:latin typeface="Aptos Display"/>
            </a:endParaRPr>
          </a:p>
        </p:txBody>
      </p:sp>
      <p:pic>
        <p:nvPicPr>
          <p:cNvPr id="4" name="Picture 3" descr="A logo with a treble clef and piano keys&#10;&#10;Opis wygenerowany automatycznie">
            <a:extLst>
              <a:ext uri="{FF2B5EF4-FFF2-40B4-BE49-F238E27FC236}">
                <a16:creationId xmlns:a16="http://schemas.microsoft.com/office/drawing/2014/main" xmlns="" id="{4887C948-53DC-A9E9-1BE1-B844DC62EC2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85166" y="2064598"/>
            <a:ext cx="3739222" cy="3755915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9A0D773F-7A7D-4DBB-9DEA-86BB8B8F4B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725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xmlns="" id="{9F7D5CDA-D291-4307-BF55-1381FED296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8F7241-D686-0DB8-705E-E95615F4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70129" cy="1737930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b="1" dirty="0" err="1">
                <a:ea typeface="+mj-lt"/>
                <a:cs typeface="+mj-lt"/>
              </a:rPr>
              <a:t>Rozbudowa</a:t>
            </a:r>
            <a:r>
              <a:rPr lang="en-US" sz="3200" b="1" dirty="0">
                <a:ea typeface="+mj-lt"/>
                <a:cs typeface="+mj-lt"/>
              </a:rPr>
              <a:t> </a:t>
            </a:r>
            <a:r>
              <a:rPr lang="en-US" sz="3200" b="1" dirty="0" err="1">
                <a:ea typeface="+mj-lt"/>
                <a:cs typeface="+mj-lt"/>
              </a:rPr>
              <a:t>Infrastruktury</a:t>
            </a:r>
            <a:r>
              <a:rPr lang="en-US" sz="3200" b="1" dirty="0">
                <a:ea typeface="+mj-lt"/>
                <a:cs typeface="+mj-lt"/>
              </a:rPr>
              <a:t> </a:t>
            </a:r>
            <a:r>
              <a:rPr lang="en-US" sz="3200" b="1" dirty="0" err="1">
                <a:ea typeface="+mj-lt"/>
                <a:cs typeface="+mj-lt"/>
              </a:rPr>
              <a:t>Sportowej</a:t>
            </a:r>
            <a:r>
              <a:rPr lang="en-US" sz="3200" b="1" dirty="0">
                <a:ea typeface="+mj-lt"/>
                <a:cs typeface="+mj-lt"/>
              </a:rPr>
              <a:t> – </a:t>
            </a:r>
            <a:r>
              <a:rPr lang="en-US" sz="3200" b="1" dirty="0" err="1">
                <a:ea typeface="+mj-lt"/>
                <a:cs typeface="+mj-lt"/>
              </a:rPr>
              <a:t>nowa</a:t>
            </a:r>
            <a:r>
              <a:rPr lang="en-US" sz="3200" b="1" dirty="0">
                <a:ea typeface="+mj-lt"/>
                <a:cs typeface="+mj-lt"/>
              </a:rPr>
              <a:t> </a:t>
            </a:r>
            <a:r>
              <a:rPr lang="en-US" sz="3200" b="1" dirty="0" err="1">
                <a:ea typeface="+mj-lt"/>
                <a:cs typeface="+mj-lt"/>
              </a:rPr>
              <a:t>hala</a:t>
            </a:r>
            <a:r>
              <a:rPr lang="en-US" sz="3200" b="1" dirty="0">
                <a:ea typeface="+mj-lt"/>
                <a:cs typeface="+mj-lt"/>
              </a:rPr>
              <a:t> </a:t>
            </a:r>
            <a:r>
              <a:rPr lang="en-US" sz="3200" b="1" dirty="0" err="1">
                <a:ea typeface="+mj-lt"/>
                <a:cs typeface="+mj-lt"/>
              </a:rPr>
              <a:t>sportowa</a:t>
            </a:r>
            <a:r>
              <a:rPr lang="en-US" sz="3200" b="1" dirty="0">
                <a:ea typeface="+mj-lt"/>
                <a:cs typeface="+mj-lt"/>
              </a:rPr>
              <a:t> 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221033-A6B4-72E5-521C-72D104E0B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567" y="1916062"/>
            <a:ext cx="5502430" cy="394796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600" dirty="0">
                <a:latin typeface="Aptos Display"/>
                <a:ea typeface="+mn-lt"/>
                <a:cs typeface="+mn-lt"/>
              </a:rPr>
              <a:t>Nowa </a:t>
            </a:r>
            <a:r>
              <a:rPr lang="en-US" sz="1600" err="1">
                <a:latin typeface="Aptos Display"/>
                <a:ea typeface="+mn-lt"/>
                <a:cs typeface="+mn-lt"/>
              </a:rPr>
              <a:t>hala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służy</a:t>
            </a:r>
            <a:r>
              <a:rPr lang="en-US" sz="1600" dirty="0">
                <a:latin typeface="Aptos Display"/>
                <a:ea typeface="+mn-lt"/>
                <a:cs typeface="+mn-lt"/>
              </a:rPr>
              <a:t> </a:t>
            </a:r>
            <a:r>
              <a:rPr lang="en-US" sz="1600" err="1">
                <a:latin typeface="Aptos Display"/>
                <a:ea typeface="+mn-lt"/>
                <a:cs typeface="+mn-lt"/>
              </a:rPr>
              <a:t>głównie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szkole</a:t>
            </a:r>
            <a:r>
              <a:rPr lang="en-US" sz="1600" dirty="0">
                <a:latin typeface="Aptos Display"/>
                <a:ea typeface="+mn-lt"/>
                <a:cs typeface="+mn-lt"/>
              </a:rPr>
              <a:t>, ale </a:t>
            </a:r>
            <a:r>
              <a:rPr lang="en-US" sz="1600" err="1">
                <a:latin typeface="Aptos Display"/>
                <a:ea typeface="+mn-lt"/>
                <a:cs typeface="+mn-lt"/>
              </a:rPr>
              <a:t>także</a:t>
            </a:r>
            <a:r>
              <a:rPr lang="en-US" sz="1600" dirty="0">
                <a:latin typeface="Aptos Display"/>
                <a:ea typeface="+mn-lt"/>
                <a:cs typeface="+mn-lt"/>
              </a:rPr>
              <a:t> jest </a:t>
            </a:r>
            <a:r>
              <a:rPr lang="en-US" sz="1600" err="1">
                <a:latin typeface="Aptos Display"/>
                <a:ea typeface="+mn-lt"/>
                <a:cs typeface="+mn-lt"/>
              </a:rPr>
              <a:t>udostępniana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lokalnym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klubom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organizującym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zajęcia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dla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dzieci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oraz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turnieje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sportowe</a:t>
            </a:r>
            <a:r>
              <a:rPr lang="en-US" sz="1600" dirty="0">
                <a:latin typeface="Aptos Display"/>
                <a:ea typeface="+mn-lt"/>
                <a:cs typeface="+mn-lt"/>
              </a:rPr>
              <a:t>. </a:t>
            </a:r>
            <a:endParaRPr lang="en-US" sz="1600">
              <a:latin typeface="Aptos Display"/>
              <a:ea typeface="+mn-lt"/>
              <a:cs typeface="Arial"/>
            </a:endParaRPr>
          </a:p>
          <a:p>
            <a:r>
              <a:rPr lang="en-US" sz="1600" err="1">
                <a:latin typeface="Aptos Display"/>
                <a:ea typeface="+mn-lt"/>
                <a:cs typeface="+mn-lt"/>
              </a:rPr>
              <a:t>Obiekt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oferuje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duże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możliwości</a:t>
            </a:r>
            <a:r>
              <a:rPr lang="en-US" sz="1600" dirty="0">
                <a:latin typeface="Aptos Display"/>
                <a:ea typeface="+mn-lt"/>
                <a:cs typeface="+mn-lt"/>
              </a:rPr>
              <a:t>, </a:t>
            </a:r>
            <a:r>
              <a:rPr lang="en-US" sz="1600" err="1">
                <a:latin typeface="Aptos Display"/>
                <a:ea typeface="+mn-lt"/>
                <a:cs typeface="+mn-lt"/>
              </a:rPr>
              <a:t>posiadając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wysokość</a:t>
            </a:r>
            <a:r>
              <a:rPr lang="en-US" sz="1600" dirty="0">
                <a:latin typeface="Aptos Display"/>
                <a:ea typeface="+mn-lt"/>
                <a:cs typeface="+mn-lt"/>
              </a:rPr>
              <a:t> 10,75 m, </a:t>
            </a:r>
            <a:r>
              <a:rPr lang="en-US" sz="1600" err="1">
                <a:latin typeface="Aptos Display"/>
                <a:ea typeface="+mn-lt"/>
                <a:cs typeface="+mn-lt"/>
              </a:rPr>
              <a:t>szerokość</a:t>
            </a:r>
            <a:r>
              <a:rPr lang="en-US" sz="1600" dirty="0">
                <a:latin typeface="Aptos Display"/>
                <a:ea typeface="+mn-lt"/>
                <a:cs typeface="+mn-lt"/>
              </a:rPr>
              <a:t> 32 m </a:t>
            </a:r>
            <a:r>
              <a:rPr lang="en-US" sz="1600" err="1">
                <a:latin typeface="Aptos Display"/>
                <a:ea typeface="+mn-lt"/>
                <a:cs typeface="+mn-lt"/>
              </a:rPr>
              <a:t>i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długość</a:t>
            </a:r>
            <a:r>
              <a:rPr lang="en-US" sz="1600" dirty="0">
                <a:latin typeface="Aptos Display"/>
                <a:ea typeface="+mn-lt"/>
                <a:cs typeface="+mn-lt"/>
              </a:rPr>
              <a:t> 75 m. </a:t>
            </a:r>
            <a:r>
              <a:rPr lang="en-US" sz="1600" err="1">
                <a:latin typeface="Aptos Display"/>
                <a:ea typeface="+mn-lt"/>
                <a:cs typeface="+mn-lt"/>
              </a:rPr>
              <a:t>Pełnowymiarowe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boisko</a:t>
            </a:r>
            <a:r>
              <a:rPr lang="en-US" sz="1600" dirty="0">
                <a:latin typeface="Aptos Display"/>
                <a:ea typeface="+mn-lt"/>
                <a:cs typeface="+mn-lt"/>
              </a:rPr>
              <a:t> o </a:t>
            </a:r>
            <a:r>
              <a:rPr lang="en-US" sz="1600" err="1">
                <a:latin typeface="Aptos Display"/>
                <a:ea typeface="+mn-lt"/>
                <a:cs typeface="+mn-lt"/>
              </a:rPr>
              <a:t>wymiarach</a:t>
            </a:r>
            <a:r>
              <a:rPr lang="en-US" sz="1600" dirty="0">
                <a:latin typeface="Aptos Display"/>
                <a:ea typeface="+mn-lt"/>
                <a:cs typeface="+mn-lt"/>
              </a:rPr>
              <a:t> 40x20m.</a:t>
            </a:r>
            <a:endParaRPr lang="en-US" sz="1600">
              <a:latin typeface="Aptos Display"/>
              <a:ea typeface="+mn-lt"/>
              <a:cs typeface="Arial"/>
            </a:endParaRPr>
          </a:p>
          <a:p>
            <a:r>
              <a:rPr lang="en-US" sz="1600" dirty="0">
                <a:latin typeface="Aptos Display"/>
                <a:ea typeface="+mn-lt"/>
                <a:cs typeface="+mn-lt"/>
              </a:rPr>
              <a:t> </a:t>
            </a:r>
            <a:r>
              <a:rPr lang="en-US" sz="1600" err="1">
                <a:latin typeface="Aptos Display"/>
                <a:ea typeface="+mn-lt"/>
                <a:cs typeface="+mn-lt"/>
              </a:rPr>
              <a:t>Salę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można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podzielić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kotarami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na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trzy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części</a:t>
            </a:r>
            <a:r>
              <a:rPr lang="en-US" sz="1600" dirty="0">
                <a:latin typeface="Aptos Display"/>
                <a:ea typeface="+mn-lt"/>
                <a:cs typeface="+mn-lt"/>
              </a:rPr>
              <a:t>, </a:t>
            </a:r>
            <a:r>
              <a:rPr lang="en-US" sz="1600" err="1">
                <a:latin typeface="Aptos Display"/>
                <a:ea typeface="+mn-lt"/>
                <a:cs typeface="+mn-lt"/>
              </a:rPr>
              <a:t>umożliwiając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jednoczesne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zajęcia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dla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kilku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klas</a:t>
            </a:r>
            <a:r>
              <a:rPr lang="en-US" sz="1600" dirty="0">
                <a:latin typeface="Aptos Display"/>
                <a:ea typeface="+mn-lt"/>
                <a:cs typeface="+mn-lt"/>
              </a:rPr>
              <a:t>. </a:t>
            </a:r>
            <a:endParaRPr lang="en-US" sz="1600">
              <a:latin typeface="Aptos Display"/>
              <a:ea typeface="+mn-lt"/>
              <a:cs typeface="Arial"/>
            </a:endParaRPr>
          </a:p>
          <a:p>
            <a:r>
              <a:rPr lang="en-US" sz="1600" err="1">
                <a:latin typeface="Aptos Display"/>
                <a:ea typeface="+mn-lt"/>
                <a:cs typeface="+mn-lt"/>
              </a:rPr>
              <a:t>Dodano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wygodne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trybuny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na</a:t>
            </a:r>
            <a:r>
              <a:rPr lang="en-US" sz="1600" dirty="0">
                <a:latin typeface="Aptos Display"/>
                <a:ea typeface="+mn-lt"/>
                <a:cs typeface="+mn-lt"/>
              </a:rPr>
              <a:t> 300 </a:t>
            </a:r>
            <a:r>
              <a:rPr lang="en-US" sz="1600" err="1">
                <a:latin typeface="Aptos Display"/>
                <a:ea typeface="+mn-lt"/>
                <a:cs typeface="+mn-lt"/>
              </a:rPr>
              <a:t>osób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oraz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bogate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zaplecze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socjalne</a:t>
            </a:r>
            <a:r>
              <a:rPr lang="en-US" sz="1600" dirty="0">
                <a:latin typeface="Aptos Display"/>
                <a:ea typeface="+mn-lt"/>
                <a:cs typeface="+mn-lt"/>
              </a:rPr>
              <a:t>. </a:t>
            </a:r>
            <a:endParaRPr lang="en-US" sz="1600">
              <a:latin typeface="Aptos Display"/>
              <a:ea typeface="+mn-lt"/>
              <a:cs typeface="Arial"/>
            </a:endParaRPr>
          </a:p>
          <a:p>
            <a:r>
              <a:rPr lang="en-US" sz="1600" err="1">
                <a:latin typeface="Aptos Display"/>
                <a:ea typeface="+mn-lt"/>
                <a:cs typeface="+mn-lt"/>
              </a:rPr>
              <a:t>Pomysł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na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budowę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hali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sportowej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istniał</a:t>
            </a:r>
            <a:r>
              <a:rPr lang="en-US" sz="1600" dirty="0">
                <a:latin typeface="Aptos Display"/>
                <a:ea typeface="+mn-lt"/>
                <a:cs typeface="+mn-lt"/>
              </a:rPr>
              <a:t> od </a:t>
            </a:r>
            <a:r>
              <a:rPr lang="en-US" sz="1600" err="1">
                <a:latin typeface="Aptos Display"/>
                <a:ea typeface="+mn-lt"/>
                <a:cs typeface="+mn-lt"/>
              </a:rPr>
              <a:t>dawna</a:t>
            </a:r>
            <a:r>
              <a:rPr lang="en-US" sz="1600" dirty="0">
                <a:latin typeface="Aptos Display"/>
                <a:ea typeface="+mn-lt"/>
                <a:cs typeface="+mn-lt"/>
              </a:rPr>
              <a:t>, </a:t>
            </a:r>
            <a:r>
              <a:rPr lang="en-US" sz="1600" err="1">
                <a:latin typeface="Aptos Display"/>
                <a:ea typeface="+mn-lt"/>
                <a:cs typeface="+mn-lt"/>
              </a:rPr>
              <a:t>jednak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dopiero</a:t>
            </a:r>
            <a:r>
              <a:rPr lang="en-US" sz="1600" dirty="0">
                <a:latin typeface="Aptos Display"/>
                <a:ea typeface="+mn-lt"/>
                <a:cs typeface="+mn-lt"/>
              </a:rPr>
              <a:t> po </a:t>
            </a:r>
            <a:r>
              <a:rPr lang="en-US" sz="1600" err="1">
                <a:latin typeface="Aptos Display"/>
                <a:ea typeface="+mn-lt"/>
                <a:cs typeface="+mn-lt"/>
              </a:rPr>
              <a:t>objęciu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urzędu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burmistrza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przez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Zbigniewa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Stradomskiego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udało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err="1">
                <a:latin typeface="Aptos Display"/>
                <a:ea typeface="+mn-lt"/>
                <a:cs typeface="+mn-lt"/>
              </a:rPr>
              <a:t>się</a:t>
            </a:r>
            <a:r>
              <a:rPr lang="en-US" sz="1600" dirty="0">
                <a:latin typeface="Aptos Display"/>
                <a:ea typeface="+mn-lt"/>
                <a:cs typeface="+mn-lt"/>
              </a:rPr>
              <a:t> go </a:t>
            </a:r>
            <a:r>
              <a:rPr lang="en-US" sz="1600" err="1">
                <a:latin typeface="Aptos Display"/>
                <a:ea typeface="+mn-lt"/>
                <a:cs typeface="+mn-lt"/>
              </a:rPr>
              <a:t>zrealizować</a:t>
            </a:r>
            <a:r>
              <a:rPr lang="en-US" sz="1600" dirty="0">
                <a:latin typeface="Aptos Display"/>
                <a:ea typeface="+mn-lt"/>
                <a:cs typeface="+mn-lt"/>
              </a:rPr>
              <a:t>. </a:t>
            </a:r>
            <a:endParaRPr lang="en-US" sz="1600">
              <a:latin typeface="Aptos Display"/>
              <a:ea typeface="+mn-lt"/>
              <a:cs typeface="Arial"/>
            </a:endParaRPr>
          </a:p>
          <a:p>
            <a:r>
              <a:rPr lang="en-US" sz="1600" dirty="0" err="1">
                <a:latin typeface="Aptos Display"/>
                <a:ea typeface="+mn-lt"/>
                <a:cs typeface="+mn-lt"/>
              </a:rPr>
              <a:t>Decyzja</a:t>
            </a:r>
            <a:r>
              <a:rPr lang="en-US" sz="1600" dirty="0">
                <a:latin typeface="Aptos Display"/>
                <a:ea typeface="+mn-lt"/>
                <a:cs typeface="+mn-lt"/>
              </a:rPr>
              <a:t> o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budowie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nowego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obiektu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została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podjęta</a:t>
            </a:r>
            <a:r>
              <a:rPr lang="en-US" sz="1600" dirty="0">
                <a:latin typeface="Aptos Display"/>
                <a:ea typeface="+mn-lt"/>
                <a:cs typeface="+mn-lt"/>
              </a:rPr>
              <a:t> w 2011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roku</a:t>
            </a:r>
            <a:r>
              <a:rPr lang="en-US" sz="1600" dirty="0">
                <a:latin typeface="Aptos Display"/>
                <a:ea typeface="+mn-lt"/>
                <a:cs typeface="+mn-lt"/>
              </a:rPr>
              <a:t>, a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pozwolenie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na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budowę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uzyskano</a:t>
            </a:r>
            <a:r>
              <a:rPr lang="en-US" sz="1600" dirty="0">
                <a:latin typeface="Aptos Display"/>
                <a:ea typeface="+mn-lt"/>
                <a:cs typeface="+mn-lt"/>
              </a:rPr>
              <a:t> 15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października</a:t>
            </a:r>
            <a:r>
              <a:rPr lang="en-US" sz="1600" dirty="0">
                <a:latin typeface="Aptos Display"/>
                <a:ea typeface="+mn-lt"/>
                <a:cs typeface="+mn-lt"/>
              </a:rPr>
              <a:t> 2012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roku</a:t>
            </a:r>
            <a:r>
              <a:rPr lang="en-US" sz="1600" dirty="0">
                <a:latin typeface="Aptos Display"/>
                <a:ea typeface="+mn-lt"/>
                <a:cs typeface="+mn-lt"/>
              </a:rPr>
              <a:t>. </a:t>
            </a:r>
            <a:endParaRPr lang="en-US" sz="1600" dirty="0">
              <a:latin typeface="Aptos Display"/>
              <a:ea typeface="+mn-lt"/>
              <a:cs typeface="Arial"/>
            </a:endParaRPr>
          </a:p>
          <a:p>
            <a:r>
              <a:rPr lang="en-US" sz="1600" b="1" dirty="0">
                <a:latin typeface="Aptos Display"/>
                <a:cs typeface="Arial"/>
              </a:rPr>
              <a:t>17 </a:t>
            </a:r>
            <a:r>
              <a:rPr lang="en-US" sz="1600" b="1" dirty="0" err="1">
                <a:latin typeface="Aptos Display"/>
                <a:cs typeface="Arial"/>
              </a:rPr>
              <a:t>października</a:t>
            </a:r>
            <a:r>
              <a:rPr lang="en-US" sz="1600" b="1" dirty="0">
                <a:latin typeface="Aptos Display"/>
                <a:cs typeface="Arial"/>
              </a:rPr>
              <a:t> 2014 </a:t>
            </a:r>
            <a:r>
              <a:rPr lang="en-US" sz="1600" b="1" dirty="0" err="1">
                <a:latin typeface="Aptos Display"/>
                <a:cs typeface="Arial"/>
              </a:rPr>
              <a:t>roku</a:t>
            </a:r>
            <a:r>
              <a:rPr lang="en-US" sz="1600" dirty="0">
                <a:latin typeface="Aptos Display"/>
                <a:cs typeface="Arial"/>
              </a:rPr>
              <a:t> – </a:t>
            </a:r>
            <a:r>
              <a:rPr lang="en-US" sz="1600" dirty="0" err="1">
                <a:latin typeface="Aptos Display"/>
                <a:cs typeface="Arial"/>
              </a:rPr>
              <a:t>uroczyste</a:t>
            </a:r>
            <a:r>
              <a:rPr lang="en-US" sz="1600" dirty="0">
                <a:latin typeface="Aptos Display"/>
                <a:cs typeface="Arial"/>
              </a:rPr>
              <a:t> </a:t>
            </a:r>
            <a:r>
              <a:rPr lang="en-US" sz="1600" dirty="0" err="1">
                <a:latin typeface="Aptos Display"/>
                <a:cs typeface="Arial"/>
              </a:rPr>
              <a:t>oddanie</a:t>
            </a:r>
            <a:r>
              <a:rPr lang="en-US" sz="1600" dirty="0">
                <a:latin typeface="Aptos Display"/>
                <a:cs typeface="Arial"/>
              </a:rPr>
              <a:t> do </a:t>
            </a:r>
            <a:r>
              <a:rPr lang="en-US" sz="1600" dirty="0" err="1">
                <a:latin typeface="Aptos Display"/>
                <a:cs typeface="Arial"/>
              </a:rPr>
              <a:t>użytku</a:t>
            </a:r>
            <a:r>
              <a:rPr lang="en-US" sz="1600" dirty="0">
                <a:latin typeface="Aptos Display"/>
                <a:cs typeface="Arial"/>
              </a:rPr>
              <a:t> </a:t>
            </a:r>
            <a:r>
              <a:rPr lang="en-US" sz="1600" dirty="0" err="1">
                <a:latin typeface="Aptos Display"/>
                <a:cs typeface="Arial"/>
              </a:rPr>
              <a:t>nowo</a:t>
            </a:r>
            <a:r>
              <a:rPr lang="en-US" sz="1600" dirty="0">
                <a:latin typeface="Aptos Display"/>
                <a:cs typeface="Arial"/>
              </a:rPr>
              <a:t> </a:t>
            </a:r>
            <a:r>
              <a:rPr lang="en-US" sz="1600" dirty="0" err="1">
                <a:latin typeface="Aptos Display"/>
                <a:cs typeface="Arial"/>
              </a:rPr>
              <a:t>wybudowanej</a:t>
            </a:r>
            <a:r>
              <a:rPr lang="en-US" sz="1600" dirty="0">
                <a:latin typeface="Aptos Display"/>
                <a:cs typeface="Arial"/>
              </a:rPr>
              <a:t> </a:t>
            </a:r>
            <a:r>
              <a:rPr lang="en-US" sz="1600" dirty="0" err="1">
                <a:latin typeface="Aptos Display"/>
                <a:cs typeface="Arial"/>
              </a:rPr>
              <a:t>hali</a:t>
            </a:r>
            <a:r>
              <a:rPr lang="en-US" sz="1600" dirty="0">
                <a:latin typeface="Aptos Display"/>
                <a:cs typeface="Arial"/>
              </a:rPr>
              <a:t> </a:t>
            </a:r>
            <a:r>
              <a:rPr lang="en-US" sz="1600" dirty="0" err="1">
                <a:latin typeface="Aptos Display"/>
                <a:cs typeface="Arial"/>
              </a:rPr>
              <a:t>sportowej</a:t>
            </a:r>
            <a:r>
              <a:rPr lang="en-US" sz="1600" dirty="0">
                <a:latin typeface="Aptos Display"/>
                <a:cs typeface="Arial"/>
              </a:rPr>
              <a:t>.</a:t>
            </a:r>
          </a:p>
        </p:txBody>
      </p:sp>
      <p:pic>
        <p:nvPicPr>
          <p:cNvPr id="6" name="Picture 5" descr="A building with glass doors and a parking lot&#10;&#10;Opis wygenerowany automatycznie">
            <a:extLst>
              <a:ext uri="{FF2B5EF4-FFF2-40B4-BE49-F238E27FC236}">
                <a16:creationId xmlns:a16="http://schemas.microsoft.com/office/drawing/2014/main" xmlns="" id="{46343F9A-D7D8-DC48-A49C-C48D5824CA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4837" r="23326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80659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xmlns="" id="{D1D34770-47A8-402C-AF23-2B653F2D88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0ECF760A-C2F0-3152-93B6-40125485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26" y="82214"/>
            <a:ext cx="6002110" cy="149542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/>
              <a:t>Nasza</a:t>
            </a:r>
            <a:r>
              <a:rPr lang="en-US" sz="4000" b="1" dirty="0"/>
              <a:t> </a:t>
            </a:r>
            <a:r>
              <a:rPr lang="en-US" sz="4000" b="1" dirty="0" err="1"/>
              <a:t>szkoła</a:t>
            </a:r>
            <a:r>
              <a:rPr lang="en-US" sz="4000" b="1" dirty="0"/>
              <a:t> </a:t>
            </a:r>
            <a:r>
              <a:rPr lang="en-US" sz="4000" b="1" dirty="0" err="1"/>
              <a:t>dziś</a:t>
            </a:r>
            <a:endParaRPr lang="en-US" dirty="0" err="1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69864E65-A001-AAD1-5CA7-E0BE45FF8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812" y="1422488"/>
            <a:ext cx="7022608" cy="507256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/>
            <a:r>
              <a:rPr lang="en-US" sz="1600" dirty="0" err="1">
                <a:latin typeface="Aptos Display"/>
                <a:ea typeface="+mn-lt"/>
                <a:cs typeface="+mn-lt"/>
              </a:rPr>
              <a:t>Obecnie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trwa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kompleksowy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remont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szkoły</a:t>
            </a:r>
            <a:r>
              <a:rPr lang="en-US" sz="1600" dirty="0">
                <a:latin typeface="Aptos Display"/>
                <a:ea typeface="+mn-lt"/>
                <a:cs typeface="+mn-lt"/>
              </a:rPr>
              <a:t>,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który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obejmuje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wiele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obszarów</a:t>
            </a:r>
            <a:r>
              <a:rPr lang="en-US" sz="1600" dirty="0">
                <a:latin typeface="Aptos Display"/>
                <a:ea typeface="+mn-lt"/>
                <a:cs typeface="+mn-lt"/>
              </a:rPr>
              <a:t>.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Między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innymi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zamontowane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zostały</a:t>
            </a:r>
            <a:r>
              <a:rPr lang="en-US" sz="1600" dirty="0">
                <a:latin typeface="Aptos Display"/>
                <a:ea typeface="+mn-lt"/>
                <a:cs typeface="+mn-lt"/>
              </a:rPr>
              <a:t> 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panele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fotowoltaiczne</a:t>
            </a:r>
            <a:r>
              <a:rPr lang="en-US" sz="1600" dirty="0">
                <a:latin typeface="Aptos Display"/>
                <a:ea typeface="+mn-lt"/>
                <a:cs typeface="+mn-lt"/>
              </a:rPr>
              <a:t>, co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stanowi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inwestycję</a:t>
            </a:r>
            <a:r>
              <a:rPr lang="en-US" sz="1600" dirty="0">
                <a:latin typeface="Aptos Display"/>
                <a:ea typeface="+mn-lt"/>
                <a:cs typeface="+mn-lt"/>
              </a:rPr>
              <a:t> w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energię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odnawialną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i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zmniejszenie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kosztów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eksploatacyjnych</a:t>
            </a:r>
            <a:r>
              <a:rPr lang="en-US" sz="1600" dirty="0">
                <a:latin typeface="Aptos Display"/>
                <a:ea typeface="+mn-lt"/>
                <a:cs typeface="+mn-lt"/>
              </a:rPr>
              <a:t>.</a:t>
            </a:r>
            <a:endParaRPr lang="en-US" dirty="0"/>
          </a:p>
          <a:p>
            <a:pPr marL="342900" indent="-342900"/>
            <a:r>
              <a:rPr lang="en-US" sz="1600" dirty="0">
                <a:latin typeface="Aptos Display"/>
                <a:ea typeface="+mn-lt"/>
                <a:cs typeface="+mn-lt"/>
              </a:rPr>
              <a:t> 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Kolejnym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etapem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było</a:t>
            </a:r>
            <a:r>
              <a:rPr lang="en-US" sz="1600" dirty="0">
                <a:latin typeface="Aptos Display"/>
                <a:ea typeface="+mn-lt"/>
                <a:cs typeface="+mn-lt"/>
              </a:rPr>
              <a:t> 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odmalowanie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ścian</a:t>
            </a:r>
            <a:r>
              <a:rPr lang="en-US" sz="1600" dirty="0">
                <a:latin typeface="Aptos Display"/>
                <a:ea typeface="+mn-lt"/>
                <a:cs typeface="+mn-lt"/>
              </a:rPr>
              <a:t> w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klasach</a:t>
            </a:r>
            <a:r>
              <a:rPr lang="en-US" sz="1600" dirty="0">
                <a:latin typeface="Aptos Display"/>
                <a:ea typeface="+mn-lt"/>
                <a:cs typeface="+mn-lt"/>
              </a:rPr>
              <a:t>,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nadając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im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nowy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wygląd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i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tworząc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przyjazną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atmosferę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nauki</a:t>
            </a:r>
            <a:r>
              <a:rPr lang="en-US" sz="1600" dirty="0">
                <a:latin typeface="Aptos Display"/>
                <a:ea typeface="+mn-lt"/>
                <a:cs typeface="+mn-lt"/>
              </a:rPr>
              <a:t>.</a:t>
            </a:r>
            <a:endParaRPr lang="en-US" dirty="0">
              <a:latin typeface="Aptos" panose="020B0004020202020204"/>
              <a:ea typeface="+mn-lt"/>
              <a:cs typeface="+mn-lt"/>
            </a:endParaRPr>
          </a:p>
          <a:p>
            <a:pPr marL="342900" indent="-342900"/>
            <a:r>
              <a:rPr lang="en-US" sz="1600" dirty="0" err="1">
                <a:latin typeface="Aptos Display"/>
                <a:ea typeface="+mn-lt"/>
                <a:cs typeface="+mn-lt"/>
              </a:rPr>
              <a:t>Dodatkowo</a:t>
            </a:r>
            <a:r>
              <a:rPr lang="en-US" sz="1600" dirty="0">
                <a:latin typeface="Aptos Display"/>
                <a:ea typeface="+mn-lt"/>
                <a:cs typeface="+mn-lt"/>
              </a:rPr>
              <a:t> 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zainstalowano</a:t>
            </a:r>
            <a:r>
              <a:rPr lang="en-US" sz="1600" dirty="0">
                <a:latin typeface="Aptos Display"/>
                <a:ea typeface="+mn-lt"/>
                <a:cs typeface="+mn-lt"/>
              </a:rPr>
              <a:t> 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nowe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szafki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dla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uczniów</a:t>
            </a:r>
            <a:r>
              <a:rPr lang="en-US" sz="1600" dirty="0">
                <a:latin typeface="Aptos Display"/>
                <a:ea typeface="+mn-lt"/>
                <a:cs typeface="+mn-lt"/>
              </a:rPr>
              <a:t>,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zapewniając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im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komfortowe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i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bezpieczne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miejsce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na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przechowywanie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swoich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rzeczy</a:t>
            </a:r>
            <a:r>
              <a:rPr lang="en-US" sz="1600" dirty="0">
                <a:latin typeface="Aptos Display"/>
                <a:ea typeface="+mn-lt"/>
                <a:cs typeface="+mn-lt"/>
              </a:rPr>
              <a:t>.</a:t>
            </a:r>
            <a:endParaRPr lang="en-US" dirty="0">
              <a:latin typeface="Aptos" panose="020B0004020202020204"/>
              <a:ea typeface="+mn-lt"/>
              <a:cs typeface="+mn-lt"/>
            </a:endParaRPr>
          </a:p>
          <a:p>
            <a:pPr marL="342900" indent="-342900"/>
            <a:r>
              <a:rPr lang="en-US" sz="1600" dirty="0" smtClean="0">
                <a:latin typeface="Aptos Display"/>
                <a:ea typeface="+mn-lt"/>
                <a:cs typeface="+mn-lt"/>
              </a:rPr>
              <a:t> </a:t>
            </a:r>
            <a:r>
              <a:rPr lang="en-US" sz="1600" dirty="0" err="1" smtClean="0">
                <a:latin typeface="Aptos Display"/>
                <a:ea typeface="+mn-lt"/>
                <a:cs typeface="+mn-lt"/>
              </a:rPr>
              <a:t>Wymieniony</a:t>
            </a:r>
            <a:r>
              <a:rPr lang="en-US" sz="1600" dirty="0" smtClean="0">
                <a:latin typeface="Aptos Display"/>
                <a:ea typeface="+mn-lt"/>
                <a:cs typeface="+mn-lt"/>
              </a:rPr>
              <a:t> jest </a:t>
            </a:r>
            <a:r>
              <a:rPr lang="en-US" sz="1600" dirty="0" err="1" smtClean="0">
                <a:latin typeface="Aptos Display"/>
                <a:ea typeface="+mn-lt"/>
                <a:cs typeface="+mn-lt"/>
              </a:rPr>
              <a:t>także</a:t>
            </a:r>
            <a:r>
              <a:rPr lang="en-US" sz="1600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 smtClean="0">
                <a:latin typeface="Aptos Display"/>
                <a:ea typeface="+mn-lt"/>
                <a:cs typeface="+mn-lt"/>
              </a:rPr>
              <a:t>dach</a:t>
            </a:r>
            <a:r>
              <a:rPr lang="en-US" sz="1600" dirty="0" smtClean="0">
                <a:latin typeface="Aptos Display"/>
                <a:ea typeface="+mn-lt"/>
                <a:cs typeface="+mn-lt"/>
              </a:rPr>
              <a:t>, </a:t>
            </a:r>
            <a:r>
              <a:rPr lang="en-US" sz="1600" dirty="0" err="1" smtClean="0">
                <a:latin typeface="Aptos Display"/>
                <a:ea typeface="+mn-lt"/>
                <a:cs typeface="+mn-lt"/>
              </a:rPr>
              <a:t>który</a:t>
            </a:r>
            <a:r>
              <a:rPr lang="en-US" sz="1600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 smtClean="0">
                <a:latin typeface="Aptos Display"/>
                <a:ea typeface="+mn-lt"/>
                <a:cs typeface="+mn-lt"/>
              </a:rPr>
              <a:t>poprawia</a:t>
            </a:r>
            <a:r>
              <a:rPr lang="en-US" sz="1600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 smtClean="0">
                <a:latin typeface="Aptos Display"/>
                <a:ea typeface="+mn-lt"/>
                <a:cs typeface="+mn-lt"/>
              </a:rPr>
              <a:t>izolację</a:t>
            </a:r>
            <a:r>
              <a:rPr lang="en-US" sz="1600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 smtClean="0">
                <a:latin typeface="Aptos Display"/>
                <a:ea typeface="+mn-lt"/>
                <a:cs typeface="+mn-lt"/>
              </a:rPr>
              <a:t>termiczną</a:t>
            </a:r>
            <a:r>
              <a:rPr lang="en-US" sz="1600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 smtClean="0">
                <a:latin typeface="Aptos Display"/>
                <a:ea typeface="+mn-lt"/>
                <a:cs typeface="+mn-lt"/>
              </a:rPr>
              <a:t>i</a:t>
            </a:r>
            <a:r>
              <a:rPr lang="en-US" sz="1600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 smtClean="0">
                <a:latin typeface="Aptos Display"/>
                <a:ea typeface="+mn-lt"/>
                <a:cs typeface="+mn-lt"/>
              </a:rPr>
              <a:t>chroni</a:t>
            </a:r>
            <a:r>
              <a:rPr lang="en-US" sz="1600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 smtClean="0">
                <a:latin typeface="Aptos Display"/>
                <a:ea typeface="+mn-lt"/>
                <a:cs typeface="+mn-lt"/>
              </a:rPr>
              <a:t>przed</a:t>
            </a:r>
            <a:r>
              <a:rPr lang="en-US" sz="1600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 smtClean="0">
                <a:latin typeface="Aptos Display"/>
                <a:ea typeface="+mn-lt"/>
                <a:cs typeface="+mn-lt"/>
              </a:rPr>
              <a:t>warunkami</a:t>
            </a:r>
            <a:r>
              <a:rPr lang="en-US" sz="1600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 smtClean="0">
                <a:latin typeface="Aptos Display"/>
                <a:ea typeface="+mn-lt"/>
                <a:cs typeface="+mn-lt"/>
              </a:rPr>
              <a:t>atmosferycznymi</a:t>
            </a:r>
            <a:r>
              <a:rPr lang="en-US" sz="1600" dirty="0" smtClean="0">
                <a:latin typeface="Aptos Display"/>
                <a:ea typeface="+mn-lt"/>
                <a:cs typeface="+mn-lt"/>
              </a:rPr>
              <a:t>, </a:t>
            </a:r>
            <a:r>
              <a:rPr lang="en-US" sz="1600" dirty="0" err="1" smtClean="0">
                <a:latin typeface="Aptos Display"/>
                <a:ea typeface="+mn-lt"/>
                <a:cs typeface="+mn-lt"/>
              </a:rPr>
              <a:t>zapewniając</a:t>
            </a:r>
            <a:r>
              <a:rPr lang="en-US" sz="1600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 smtClean="0">
                <a:latin typeface="Aptos Display"/>
                <a:ea typeface="+mn-lt"/>
                <a:cs typeface="+mn-lt"/>
              </a:rPr>
              <a:t>długoterminowy</a:t>
            </a:r>
            <a:r>
              <a:rPr lang="en-US" sz="1600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 smtClean="0">
                <a:latin typeface="Aptos Display"/>
                <a:ea typeface="+mn-lt"/>
                <a:cs typeface="+mn-lt"/>
              </a:rPr>
              <a:t>komfort</a:t>
            </a:r>
            <a:r>
              <a:rPr lang="en-US" sz="1600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 smtClean="0">
                <a:latin typeface="Aptos Display"/>
                <a:ea typeface="+mn-lt"/>
                <a:cs typeface="+mn-lt"/>
              </a:rPr>
              <a:t>wewnątrz</a:t>
            </a:r>
            <a:r>
              <a:rPr lang="en-US" sz="1600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 smtClean="0">
                <a:latin typeface="Aptos Display"/>
                <a:ea typeface="+mn-lt"/>
                <a:cs typeface="+mn-lt"/>
              </a:rPr>
              <a:t>budynku</a:t>
            </a:r>
            <a:r>
              <a:rPr lang="en-US" sz="1600" dirty="0" smtClean="0">
                <a:latin typeface="Aptos Display"/>
                <a:ea typeface="+mn-lt"/>
                <a:cs typeface="+mn-lt"/>
              </a:rPr>
              <a:t>. </a:t>
            </a:r>
            <a:endParaRPr lang="en-US" dirty="0" smtClean="0">
              <a:latin typeface="Aptos" panose="020B0004020202020204"/>
              <a:ea typeface="+mn-lt"/>
              <a:cs typeface="+mn-lt"/>
            </a:endParaRPr>
          </a:p>
          <a:p>
            <a:pPr marL="342900" indent="-342900"/>
            <a:r>
              <a:rPr lang="en-US" sz="1600" dirty="0" err="1" smtClean="0">
                <a:latin typeface="Aptos Display"/>
                <a:ea typeface="+mn-lt"/>
                <a:cs typeface="+mn-lt"/>
              </a:rPr>
              <a:t>Została</a:t>
            </a:r>
            <a:r>
              <a:rPr lang="en-US" sz="1600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odnowiona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jadalnia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oraz</a:t>
            </a:r>
            <a:r>
              <a:rPr lang="en-US" sz="1600" dirty="0">
                <a:latin typeface="Aptos Display"/>
                <a:ea typeface="+mn-lt"/>
                <a:cs typeface="+mn-lt"/>
              </a:rPr>
              <a:t> 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pokój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nauczycielski</a:t>
            </a:r>
            <a:r>
              <a:rPr lang="en-US" sz="1600" dirty="0">
                <a:latin typeface="Aptos Display"/>
                <a:ea typeface="+mn-lt"/>
                <a:cs typeface="+mn-lt"/>
              </a:rPr>
              <a:t>, co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znacząco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poprawiło</a:t>
            </a:r>
            <a:r>
              <a:rPr lang="en-US" sz="1600" dirty="0">
                <a:latin typeface="Aptos Display"/>
                <a:ea typeface="+mn-lt"/>
                <a:cs typeface="+mn-lt"/>
              </a:rPr>
              <a:t> ich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wygląd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i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funkcjonalność</a:t>
            </a:r>
            <a:r>
              <a:rPr lang="en-US" sz="1600" dirty="0">
                <a:latin typeface="Aptos Display"/>
                <a:ea typeface="+mn-lt"/>
                <a:cs typeface="+mn-lt"/>
              </a:rPr>
              <a:t>. </a:t>
            </a:r>
            <a:endParaRPr lang="en-US" dirty="0">
              <a:latin typeface="Aptos" panose="020B0004020202020204"/>
              <a:ea typeface="+mn-lt"/>
              <a:cs typeface="+mn-lt"/>
            </a:endParaRPr>
          </a:p>
          <a:p>
            <a:pPr marL="342900" indent="-342900"/>
            <a:r>
              <a:rPr lang="en-US" sz="1600" dirty="0" err="1">
                <a:latin typeface="Aptos Display"/>
                <a:ea typeface="+mn-lt"/>
                <a:cs typeface="+mn-lt"/>
              </a:rPr>
              <a:t>Dodatkowo</a:t>
            </a:r>
            <a:r>
              <a:rPr lang="en-US" sz="1600" dirty="0">
                <a:latin typeface="Aptos Display"/>
                <a:ea typeface="+mn-lt"/>
                <a:cs typeface="+mn-lt"/>
              </a:rPr>
              <a:t>,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zainstalowano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nowoczesne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tablice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interaktywne</a:t>
            </a:r>
            <a:r>
              <a:rPr lang="en-US" sz="1600" dirty="0">
                <a:latin typeface="Aptos Display"/>
                <a:ea typeface="+mn-lt"/>
                <a:cs typeface="+mn-lt"/>
              </a:rPr>
              <a:t>, co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umożliwiło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wprowadzenie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nowatorskich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metod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nauczania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oraz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ułatwiło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interakcję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między</a:t>
            </a:r>
            <a:r>
              <a:rPr lang="en-US" sz="1600" dirty="0">
                <a:latin typeface="Aptos Display"/>
                <a:ea typeface="+mn-lt"/>
                <a:cs typeface="+mn-lt"/>
              </a:rPr>
              <a:t>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nauczycielami</a:t>
            </a:r>
            <a:r>
              <a:rPr lang="en-US" sz="1600" dirty="0">
                <a:latin typeface="Aptos Display"/>
                <a:ea typeface="+mn-lt"/>
                <a:cs typeface="+mn-lt"/>
              </a:rPr>
              <a:t> a </a:t>
            </a:r>
            <a:r>
              <a:rPr lang="en-US" sz="1600" dirty="0" err="1">
                <a:latin typeface="Aptos Display"/>
                <a:ea typeface="+mn-lt"/>
                <a:cs typeface="+mn-lt"/>
              </a:rPr>
              <a:t>uczniami</a:t>
            </a:r>
            <a:r>
              <a:rPr lang="en-US" sz="1600" dirty="0">
                <a:latin typeface="Aptos Display"/>
                <a:ea typeface="+mn-lt"/>
                <a:cs typeface="+mn-lt"/>
              </a:rPr>
              <a:t>. </a:t>
            </a:r>
          </a:p>
        </p:txBody>
      </p:sp>
      <p:pic>
        <p:nvPicPr>
          <p:cNvPr id="4" name="Content Placeholder 3" descr="A building with a playground and a playground&#10;&#10;Opis wygenerowany automatycznie">
            <a:extLst>
              <a:ext uri="{FF2B5EF4-FFF2-40B4-BE49-F238E27FC236}">
                <a16:creationId xmlns:a16="http://schemas.microsoft.com/office/drawing/2014/main" xmlns="" id="{871F41B4-77B7-E0FE-F6F0-A57CC1A58A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5913" r="-25812" b="-151"/>
          <a:stretch/>
        </p:blipFill>
        <p:spPr>
          <a:xfrm>
            <a:off x="7315200" y="10"/>
            <a:ext cx="8231179" cy="6868174"/>
          </a:xfrm>
          <a:prstGeom prst="rect">
            <a:avLst/>
          </a:prstGeom>
          <a:effectLst/>
        </p:spPr>
      </p:pic>
      <p:sp>
        <p:nvSpPr>
          <p:cNvPr id="6" name="pole tekstowe 5"/>
          <p:cNvSpPr txBox="1"/>
          <p:nvPr/>
        </p:nvSpPr>
        <p:spPr>
          <a:xfrm>
            <a:off x="109058" y="5830349"/>
            <a:ext cx="7642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ptos Display"/>
                <a:ea typeface="+mn-lt"/>
                <a:cs typeface="+mn-lt"/>
              </a:rPr>
              <a:t>Te </a:t>
            </a:r>
            <a:r>
              <a:rPr lang="en-US" sz="1600" b="1" dirty="0" err="1" smtClean="0">
                <a:latin typeface="Aptos Display"/>
                <a:ea typeface="+mn-lt"/>
                <a:cs typeface="+mn-lt"/>
              </a:rPr>
              <a:t>działania</a:t>
            </a:r>
            <a:r>
              <a:rPr lang="en-US" sz="1600" b="1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b="1" dirty="0" err="1" smtClean="0">
                <a:latin typeface="Aptos Display"/>
                <a:ea typeface="+mn-lt"/>
                <a:cs typeface="+mn-lt"/>
              </a:rPr>
              <a:t>mają</a:t>
            </a:r>
            <a:r>
              <a:rPr lang="en-US" sz="1600" b="1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b="1" dirty="0" err="1" smtClean="0">
                <a:latin typeface="Aptos Display"/>
                <a:ea typeface="+mn-lt"/>
                <a:cs typeface="+mn-lt"/>
              </a:rPr>
              <a:t>na</a:t>
            </a:r>
            <a:r>
              <a:rPr lang="en-US" sz="1600" b="1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b="1" dirty="0" err="1" smtClean="0">
                <a:latin typeface="Aptos Display"/>
                <a:ea typeface="+mn-lt"/>
                <a:cs typeface="+mn-lt"/>
              </a:rPr>
              <a:t>celu</a:t>
            </a:r>
            <a:r>
              <a:rPr lang="en-US" sz="1600" b="1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b="1" dirty="0" err="1" smtClean="0">
                <a:latin typeface="Aptos Display"/>
                <a:ea typeface="+mn-lt"/>
                <a:cs typeface="+mn-lt"/>
              </a:rPr>
              <a:t>stworzenie</a:t>
            </a:r>
            <a:r>
              <a:rPr lang="en-US" sz="1600" b="1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b="1" dirty="0" err="1" smtClean="0">
                <a:latin typeface="Aptos Display"/>
                <a:ea typeface="+mn-lt"/>
                <a:cs typeface="+mn-lt"/>
              </a:rPr>
              <a:t>bardziej</a:t>
            </a:r>
            <a:r>
              <a:rPr lang="en-US" sz="1600" b="1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b="1" dirty="0" err="1" smtClean="0">
                <a:latin typeface="Aptos Display"/>
                <a:ea typeface="+mn-lt"/>
                <a:cs typeface="+mn-lt"/>
              </a:rPr>
              <a:t>przyjaznego</a:t>
            </a:r>
            <a:r>
              <a:rPr lang="en-US" sz="1600" b="1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b="1" dirty="0" err="1" smtClean="0">
                <a:latin typeface="Aptos Display"/>
                <a:ea typeface="+mn-lt"/>
                <a:cs typeface="+mn-lt"/>
              </a:rPr>
              <a:t>i</a:t>
            </a:r>
            <a:r>
              <a:rPr lang="en-US" sz="1600" b="1" dirty="0" smtClean="0">
                <a:latin typeface="Aptos Display"/>
                <a:ea typeface="+mn-lt"/>
                <a:cs typeface="+mn-lt"/>
              </a:rPr>
              <a:t>    </a:t>
            </a:r>
            <a:r>
              <a:rPr lang="en-US" sz="1600" b="1" dirty="0" err="1" smtClean="0">
                <a:latin typeface="Aptos Display"/>
                <a:ea typeface="+mn-lt"/>
                <a:cs typeface="+mn-lt"/>
              </a:rPr>
              <a:t>nowoczesnego</a:t>
            </a:r>
            <a:r>
              <a:rPr lang="en-US" sz="1600" b="1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b="1" dirty="0" err="1" smtClean="0">
                <a:latin typeface="Aptos Display"/>
                <a:ea typeface="+mn-lt"/>
                <a:cs typeface="+mn-lt"/>
              </a:rPr>
              <a:t>środowiska</a:t>
            </a:r>
            <a:r>
              <a:rPr lang="en-US" sz="1600" b="1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b="1" dirty="0" err="1" smtClean="0">
                <a:latin typeface="Aptos Display"/>
                <a:ea typeface="+mn-lt"/>
                <a:cs typeface="+mn-lt"/>
              </a:rPr>
              <a:t>edukacyjnego</a:t>
            </a:r>
            <a:r>
              <a:rPr lang="en-US" sz="1600" b="1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b="1" dirty="0" err="1" smtClean="0">
                <a:latin typeface="Aptos Display"/>
                <a:ea typeface="+mn-lt"/>
                <a:cs typeface="+mn-lt"/>
              </a:rPr>
              <a:t>dla</a:t>
            </a:r>
            <a:r>
              <a:rPr lang="en-US" sz="1600" b="1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b="1" dirty="0" err="1" smtClean="0">
                <a:latin typeface="Aptos Display"/>
                <a:ea typeface="+mn-lt"/>
                <a:cs typeface="+mn-lt"/>
              </a:rPr>
              <a:t>uczniów</a:t>
            </a:r>
            <a:r>
              <a:rPr lang="en-US" sz="1600" b="1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b="1" dirty="0" err="1" smtClean="0">
                <a:latin typeface="Aptos Display"/>
                <a:ea typeface="+mn-lt"/>
                <a:cs typeface="+mn-lt"/>
              </a:rPr>
              <a:t>i</a:t>
            </a:r>
            <a:r>
              <a:rPr lang="en-US" sz="1600" b="1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b="1" dirty="0" err="1" smtClean="0">
                <a:latin typeface="Aptos Display"/>
                <a:ea typeface="+mn-lt"/>
                <a:cs typeface="+mn-lt"/>
              </a:rPr>
              <a:t>personelu</a:t>
            </a:r>
            <a:r>
              <a:rPr lang="en-US" sz="1600" b="1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sz="1600" b="1" dirty="0" err="1" smtClean="0">
                <a:latin typeface="Aptos Display"/>
                <a:ea typeface="+mn-lt"/>
                <a:cs typeface="+mn-lt"/>
              </a:rPr>
              <a:t>szkoły</a:t>
            </a:r>
            <a:r>
              <a:rPr lang="en-US" sz="1600" b="1" dirty="0" smtClean="0">
                <a:latin typeface="Aptos Display"/>
                <a:ea typeface="+mn-lt"/>
                <a:cs typeface="+mn-lt"/>
              </a:rPr>
              <a:t>.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xmlns="" val="298911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7DE0F6-2EE2-1173-AF02-BDF4DF21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31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Aptos Display"/>
              </a:rPr>
              <a:t>60 - </a:t>
            </a:r>
            <a:r>
              <a:rPr lang="en-US" b="1" err="1">
                <a:latin typeface="Aptos Display"/>
              </a:rPr>
              <a:t>lat</a:t>
            </a:r>
            <a:r>
              <a:rPr lang="en-US" b="1" dirty="0">
                <a:latin typeface="Aptos Display"/>
              </a:rPr>
              <a:t> </a:t>
            </a:r>
            <a:r>
              <a:rPr lang="en-US" b="1" err="1">
                <a:latin typeface="Aptos Display"/>
              </a:rPr>
              <a:t>zarządzania</a:t>
            </a:r>
            <a:r>
              <a:rPr lang="en-US" b="1" dirty="0">
                <a:latin typeface="Aptos Display"/>
              </a:rPr>
              <a:t> </a:t>
            </a:r>
            <a:r>
              <a:rPr lang="en-US" b="1" err="1">
                <a:latin typeface="Aptos Display"/>
              </a:rPr>
              <a:t>szkołą</a:t>
            </a:r>
            <a:endParaRPr lang="en-US" b="1">
              <a:latin typeface="Aptos Display"/>
            </a:endParaRPr>
          </a:p>
        </p:txBody>
      </p:sp>
      <p:pic>
        <p:nvPicPr>
          <p:cNvPr id="4" name="Content Placeholder 3" descr="A person and person holding clipboard&#10;&#10;Opis wygenerowany automatycznie">
            <a:extLst>
              <a:ext uri="{FF2B5EF4-FFF2-40B4-BE49-F238E27FC236}">
                <a16:creationId xmlns:a16="http://schemas.microsoft.com/office/drawing/2014/main" xmlns="" id="{B75CB204-AD8B-0812-DC6C-DEE6FBAAC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51319" y="2344074"/>
            <a:ext cx="4870940" cy="292065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2D6776-4F3D-D104-EE87-9CA7E89C2722}"/>
              </a:ext>
            </a:extLst>
          </p:cNvPr>
          <p:cNvSpPr txBox="1"/>
          <p:nvPr/>
        </p:nvSpPr>
        <p:spPr>
          <a:xfrm>
            <a:off x="320681" y="2138450"/>
            <a:ext cx="7058523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 dirty="0">
              <a:latin typeface="Aptos Display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Aptos Display"/>
              </a:rPr>
              <a:t>Kierownicy</a:t>
            </a:r>
            <a:endParaRPr lang="en-US" b="1" dirty="0">
              <a:latin typeface="Aptos Display"/>
            </a:endParaRPr>
          </a:p>
          <a:p>
            <a:r>
              <a:rPr lang="en-US" sz="1600" dirty="0">
                <a:latin typeface="Aptos Display"/>
              </a:rPr>
              <a:t>Stanowski Władysław 1956 – 1964 </a:t>
            </a:r>
          </a:p>
          <a:p>
            <a:r>
              <a:rPr lang="en-US" sz="1600" dirty="0">
                <a:latin typeface="Aptos Display"/>
              </a:rPr>
              <a:t>Mazurkiewicz Gabriel 1964 – 1973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Aptos Display"/>
              </a:rPr>
              <a:t>Dyrektorzy</a:t>
            </a:r>
            <a:endParaRPr lang="en-US" b="1" dirty="0">
              <a:latin typeface="Aptos Display"/>
            </a:endParaRPr>
          </a:p>
          <a:p>
            <a:r>
              <a:rPr lang="en-US" sz="1600" dirty="0" err="1">
                <a:latin typeface="Aptos Display"/>
              </a:rPr>
              <a:t>Kłącz</a:t>
            </a:r>
            <a:r>
              <a:rPr lang="en-US" sz="1600" dirty="0">
                <a:latin typeface="Aptos Display"/>
              </a:rPr>
              <a:t> Jan 1973 – 1977</a:t>
            </a:r>
          </a:p>
          <a:p>
            <a:r>
              <a:rPr lang="en-US" sz="1600" dirty="0">
                <a:latin typeface="Aptos Display"/>
              </a:rPr>
              <a:t>Zięba Bronisław 1977 – 1984</a:t>
            </a:r>
          </a:p>
          <a:p>
            <a:r>
              <a:rPr lang="en-US" sz="1600" dirty="0">
                <a:latin typeface="Aptos Display"/>
              </a:rPr>
              <a:t>Grenda Bronisława 1984 – 1985</a:t>
            </a:r>
          </a:p>
          <a:p>
            <a:r>
              <a:rPr lang="en-US" sz="1600" dirty="0">
                <a:latin typeface="Aptos Display"/>
              </a:rPr>
              <a:t>Wieczorek Antoni 1985 – 1986 </a:t>
            </a:r>
          </a:p>
          <a:p>
            <a:r>
              <a:rPr lang="en-US" sz="1600" dirty="0">
                <a:latin typeface="Aptos Display"/>
              </a:rPr>
              <a:t>Madej Małgorzata 1986 – 1987 </a:t>
            </a:r>
          </a:p>
          <a:p>
            <a:r>
              <a:rPr lang="en-US" sz="1600" dirty="0">
                <a:latin typeface="Aptos Display"/>
              </a:rPr>
              <a:t>Kleszcz Irena 1987 – 1990</a:t>
            </a:r>
          </a:p>
          <a:p>
            <a:r>
              <a:rPr lang="en-US" sz="1600" dirty="0">
                <a:latin typeface="Aptos Display"/>
              </a:rPr>
              <a:t>Niewiadomska Agnieszka 1990 – 1995</a:t>
            </a:r>
          </a:p>
          <a:p>
            <a:r>
              <a:rPr lang="en-US" sz="1600" dirty="0">
                <a:latin typeface="Aptos Display"/>
              </a:rPr>
              <a:t>Machaj Anna 1995 – 2012</a:t>
            </a:r>
          </a:p>
          <a:p>
            <a:r>
              <a:rPr lang="en-US" sz="1600" dirty="0" err="1">
                <a:latin typeface="Aptos Display"/>
              </a:rPr>
              <a:t>Kołodziej</a:t>
            </a:r>
            <a:r>
              <a:rPr lang="en-US" sz="1600" dirty="0">
                <a:latin typeface="Aptos Display"/>
              </a:rPr>
              <a:t> Bożena 2012 – 2017</a:t>
            </a:r>
          </a:p>
          <a:p>
            <a:r>
              <a:rPr lang="en-US" sz="1600" dirty="0">
                <a:latin typeface="Aptos Display"/>
              </a:rPr>
              <a:t>Mlak Maria 2017 - </a:t>
            </a:r>
            <a:br>
              <a:rPr lang="en-US" sz="1600" dirty="0">
                <a:latin typeface="Aptos Display"/>
              </a:rPr>
            </a:br>
            <a:endParaRPr lang="en-US" b="1" dirty="0">
              <a:latin typeface="Aptos Display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41B0A9-DA1E-94F2-139F-DAE038E128E8}"/>
              </a:ext>
            </a:extLst>
          </p:cNvPr>
          <p:cNvSpPr txBox="1"/>
          <p:nvPr/>
        </p:nvSpPr>
        <p:spPr>
          <a:xfrm>
            <a:off x="343046" y="6202878"/>
            <a:ext cx="1125582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ea typeface="+mn-lt"/>
                <a:cs typeface="+mn-lt"/>
              </a:rPr>
              <a:t>Doceniamy</a:t>
            </a:r>
            <a:r>
              <a:rPr lang="en-US" sz="1600" b="1" dirty="0">
                <a:ea typeface="+mn-lt"/>
                <a:cs typeface="+mn-lt"/>
              </a:rPr>
              <a:t> ich </a:t>
            </a:r>
            <a:r>
              <a:rPr lang="en-US" sz="1600" b="1" dirty="0" err="1">
                <a:ea typeface="+mn-lt"/>
                <a:cs typeface="+mn-lt"/>
              </a:rPr>
              <a:t>wysiłek</a:t>
            </a:r>
            <a:r>
              <a:rPr lang="en-US" sz="1600" b="1" dirty="0">
                <a:ea typeface="+mn-lt"/>
                <a:cs typeface="+mn-lt"/>
              </a:rPr>
              <a:t> </a:t>
            </a:r>
            <a:r>
              <a:rPr lang="en-US" sz="1600" b="1" dirty="0" err="1">
                <a:ea typeface="+mn-lt"/>
                <a:cs typeface="+mn-lt"/>
              </a:rPr>
              <a:t>i</a:t>
            </a:r>
            <a:r>
              <a:rPr lang="en-US" sz="1600" b="1" dirty="0">
                <a:ea typeface="+mn-lt"/>
                <a:cs typeface="+mn-lt"/>
              </a:rPr>
              <a:t> </a:t>
            </a:r>
            <a:r>
              <a:rPr lang="en-US" sz="1600" b="1" dirty="0" err="1">
                <a:ea typeface="+mn-lt"/>
                <a:cs typeface="+mn-lt"/>
              </a:rPr>
              <a:t>poświęcenie</a:t>
            </a:r>
            <a:r>
              <a:rPr lang="en-US" sz="1600" b="1" dirty="0">
                <a:ea typeface="+mn-lt"/>
                <a:cs typeface="+mn-lt"/>
              </a:rPr>
              <a:t>, </a:t>
            </a:r>
            <a:r>
              <a:rPr lang="en-US" sz="1600" b="1" dirty="0" err="1">
                <a:ea typeface="+mn-lt"/>
                <a:cs typeface="+mn-lt"/>
              </a:rPr>
              <a:t>które</a:t>
            </a:r>
            <a:r>
              <a:rPr lang="en-US" sz="1600" b="1" dirty="0">
                <a:ea typeface="+mn-lt"/>
                <a:cs typeface="+mn-lt"/>
              </a:rPr>
              <a:t> </a:t>
            </a:r>
            <a:r>
              <a:rPr lang="en-US" sz="1600" b="1" dirty="0" err="1">
                <a:ea typeface="+mn-lt"/>
                <a:cs typeface="+mn-lt"/>
              </a:rPr>
              <a:t>umożliwiają</a:t>
            </a:r>
            <a:r>
              <a:rPr lang="en-US" sz="1600" b="1" dirty="0">
                <a:ea typeface="+mn-lt"/>
                <a:cs typeface="+mn-lt"/>
              </a:rPr>
              <a:t> </a:t>
            </a:r>
            <a:r>
              <a:rPr lang="en-US" sz="1600" b="1" dirty="0" err="1">
                <a:ea typeface="+mn-lt"/>
                <a:cs typeface="+mn-lt"/>
              </a:rPr>
              <a:t>nam</a:t>
            </a:r>
            <a:r>
              <a:rPr lang="en-US" sz="1600" b="1" dirty="0">
                <a:ea typeface="+mn-lt"/>
                <a:cs typeface="+mn-lt"/>
              </a:rPr>
              <a:t> </a:t>
            </a:r>
            <a:r>
              <a:rPr lang="en-US" sz="1600" b="1" dirty="0" err="1">
                <a:ea typeface="+mn-lt"/>
                <a:cs typeface="+mn-lt"/>
              </a:rPr>
              <a:t>rozwijanie</a:t>
            </a:r>
            <a:r>
              <a:rPr lang="en-US" sz="1600" b="1" dirty="0">
                <a:ea typeface="+mn-lt"/>
                <a:cs typeface="+mn-lt"/>
              </a:rPr>
              <a:t> </a:t>
            </a:r>
            <a:r>
              <a:rPr lang="en-US" sz="1600" b="1" dirty="0" err="1">
                <a:ea typeface="+mn-lt"/>
                <a:cs typeface="+mn-lt"/>
              </a:rPr>
              <a:t>się</a:t>
            </a:r>
            <a:r>
              <a:rPr lang="en-US" sz="1600" b="1" dirty="0">
                <a:ea typeface="+mn-lt"/>
                <a:cs typeface="+mn-lt"/>
              </a:rPr>
              <a:t> </a:t>
            </a:r>
            <a:r>
              <a:rPr lang="en-US" sz="1600" b="1" dirty="0" err="1">
                <a:ea typeface="+mn-lt"/>
                <a:cs typeface="+mn-lt"/>
              </a:rPr>
              <a:t>i</a:t>
            </a:r>
            <a:r>
              <a:rPr lang="en-US" sz="1600" b="1" dirty="0">
                <a:ea typeface="+mn-lt"/>
                <a:cs typeface="+mn-lt"/>
              </a:rPr>
              <a:t> </a:t>
            </a:r>
            <a:r>
              <a:rPr lang="en-US" sz="1600" b="1" dirty="0" err="1">
                <a:ea typeface="+mn-lt"/>
                <a:cs typeface="+mn-lt"/>
              </a:rPr>
              <a:t>zdobywanie</a:t>
            </a:r>
            <a:r>
              <a:rPr lang="en-US" sz="1600" b="1" dirty="0">
                <a:ea typeface="+mn-lt"/>
                <a:cs typeface="+mn-lt"/>
              </a:rPr>
              <a:t> </a:t>
            </a:r>
            <a:r>
              <a:rPr lang="en-US" sz="1600" b="1" dirty="0" err="1">
                <a:ea typeface="+mn-lt"/>
                <a:cs typeface="+mn-lt"/>
              </a:rPr>
              <a:t>wiedzy</a:t>
            </a:r>
            <a:r>
              <a:rPr lang="en-US" sz="1600" b="1" dirty="0">
                <a:ea typeface="+mn-lt"/>
                <a:cs typeface="+mn-lt"/>
              </a:rPr>
              <a:t>.</a:t>
            </a:r>
            <a:endParaRPr lang="en-US" sz="1600" dirty="0"/>
          </a:p>
        </p:txBody>
      </p:sp>
      <p:sp>
        <p:nvSpPr>
          <p:cNvPr id="7" name="Prostokąt 6"/>
          <p:cNvSpPr/>
          <p:nvPr/>
        </p:nvSpPr>
        <p:spPr>
          <a:xfrm>
            <a:off x="543696" y="1224002"/>
            <a:ext cx="10709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Aptos Display"/>
                <a:ea typeface="+mn-lt"/>
                <a:cs typeface="+mn-lt"/>
              </a:rPr>
              <a:t>Przez</a:t>
            </a:r>
            <a:r>
              <a:rPr lang="en-US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dirty="0" err="1" smtClean="0">
                <a:latin typeface="Aptos Display"/>
                <a:ea typeface="+mn-lt"/>
                <a:cs typeface="+mn-lt"/>
              </a:rPr>
              <a:t>ostatnie</a:t>
            </a:r>
            <a:r>
              <a:rPr lang="en-US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dirty="0" err="1" smtClean="0">
                <a:latin typeface="Aptos Display"/>
                <a:ea typeface="+mn-lt"/>
                <a:cs typeface="+mn-lt"/>
              </a:rPr>
              <a:t>dziesiątki</a:t>
            </a:r>
            <a:r>
              <a:rPr lang="en-US" dirty="0" smtClean="0">
                <a:latin typeface="Aptos Display"/>
                <a:ea typeface="+mn-lt"/>
                <a:cs typeface="+mn-lt"/>
              </a:rPr>
              <a:t> lat, </a:t>
            </a:r>
            <a:r>
              <a:rPr lang="en-US" dirty="0" err="1" smtClean="0">
                <a:latin typeface="Aptos Display"/>
                <a:ea typeface="+mn-lt"/>
                <a:cs typeface="+mn-lt"/>
              </a:rPr>
              <a:t>początkowo</a:t>
            </a:r>
            <a:r>
              <a:rPr lang="en-US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dirty="0" err="1" smtClean="0">
                <a:latin typeface="Aptos Display"/>
                <a:ea typeface="+mn-lt"/>
                <a:cs typeface="+mn-lt"/>
              </a:rPr>
              <a:t>kierownicy</a:t>
            </a:r>
            <a:r>
              <a:rPr lang="en-US" dirty="0" smtClean="0">
                <a:latin typeface="Aptos Display"/>
                <a:ea typeface="+mn-lt"/>
                <a:cs typeface="+mn-lt"/>
              </a:rPr>
              <a:t>, a </a:t>
            </a:r>
            <a:r>
              <a:rPr lang="en-US" dirty="0" err="1" smtClean="0">
                <a:latin typeface="Aptos Display"/>
                <a:ea typeface="+mn-lt"/>
                <a:cs typeface="+mn-lt"/>
              </a:rPr>
              <a:t>następnie</a:t>
            </a:r>
            <a:r>
              <a:rPr lang="en-US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dirty="0" err="1" smtClean="0">
                <a:latin typeface="Aptos Display"/>
                <a:ea typeface="+mn-lt"/>
                <a:cs typeface="+mn-lt"/>
              </a:rPr>
              <a:t>dyrektorzy</a:t>
            </a:r>
            <a:r>
              <a:rPr lang="en-US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dirty="0" err="1" smtClean="0">
                <a:latin typeface="Aptos Display"/>
                <a:ea typeface="+mn-lt"/>
                <a:cs typeface="+mn-lt"/>
              </a:rPr>
              <a:t>szkoły</a:t>
            </a:r>
            <a:r>
              <a:rPr lang="en-US" dirty="0" smtClean="0">
                <a:latin typeface="Aptos Display"/>
                <a:ea typeface="+mn-lt"/>
                <a:cs typeface="+mn-lt"/>
              </a:rPr>
              <a:t>, </a:t>
            </a:r>
            <a:r>
              <a:rPr lang="en-US" dirty="0" err="1" smtClean="0">
                <a:latin typeface="Aptos Display"/>
                <a:ea typeface="+mn-lt"/>
                <a:cs typeface="+mn-lt"/>
              </a:rPr>
              <a:t>pełnili</a:t>
            </a:r>
            <a:r>
              <a:rPr lang="en-US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dirty="0" err="1" smtClean="0">
                <a:latin typeface="Aptos Display"/>
                <a:ea typeface="+mn-lt"/>
                <a:cs typeface="+mn-lt"/>
              </a:rPr>
              <a:t>kluczową</a:t>
            </a:r>
            <a:r>
              <a:rPr lang="en-US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dirty="0" err="1" smtClean="0">
                <a:latin typeface="Aptos Display"/>
                <a:ea typeface="+mn-lt"/>
                <a:cs typeface="+mn-lt"/>
              </a:rPr>
              <a:t>rolę</a:t>
            </a:r>
            <a:r>
              <a:rPr lang="en-US" dirty="0" smtClean="0">
                <a:latin typeface="Aptos Display"/>
                <a:ea typeface="+mn-lt"/>
                <a:cs typeface="+mn-lt"/>
              </a:rPr>
              <a:t> w </a:t>
            </a:r>
            <a:r>
              <a:rPr lang="en-US" dirty="0" err="1" smtClean="0">
                <a:latin typeface="Aptos Display"/>
                <a:ea typeface="+mn-lt"/>
                <a:cs typeface="+mn-lt"/>
              </a:rPr>
              <a:t>zarządzaniu</a:t>
            </a:r>
            <a:r>
              <a:rPr lang="en-US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dirty="0" err="1" smtClean="0">
                <a:latin typeface="Aptos Display"/>
                <a:ea typeface="+mn-lt"/>
                <a:cs typeface="+mn-lt"/>
              </a:rPr>
              <a:t>placówką</a:t>
            </a:r>
            <a:r>
              <a:rPr lang="en-US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dirty="0" err="1" smtClean="0">
                <a:latin typeface="Aptos Display"/>
                <a:ea typeface="+mn-lt"/>
                <a:cs typeface="+mn-lt"/>
              </a:rPr>
              <a:t>edukacyjną</a:t>
            </a:r>
            <a:r>
              <a:rPr lang="en-US" dirty="0" smtClean="0">
                <a:latin typeface="Aptos Display"/>
                <a:ea typeface="+mn-lt"/>
                <a:cs typeface="+mn-lt"/>
              </a:rPr>
              <a:t>. </a:t>
            </a:r>
            <a:r>
              <a:rPr lang="en-US" b="1" dirty="0" err="1" smtClean="0">
                <a:latin typeface="Aptos Display"/>
                <a:ea typeface="+mn-lt"/>
                <a:cs typeface="+mn-lt"/>
              </a:rPr>
              <a:t>Dzięki</a:t>
            </a:r>
            <a:r>
              <a:rPr lang="en-US" b="1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b="1" dirty="0" err="1" smtClean="0">
                <a:latin typeface="Aptos Display"/>
                <a:ea typeface="+mn-lt"/>
                <a:cs typeface="+mn-lt"/>
              </a:rPr>
              <a:t>ich</a:t>
            </a:r>
            <a:r>
              <a:rPr lang="en-US" b="1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b="1" dirty="0" err="1" smtClean="0">
                <a:latin typeface="Aptos Display"/>
                <a:ea typeface="+mn-lt"/>
                <a:cs typeface="+mn-lt"/>
              </a:rPr>
              <a:t>zaangażowaniu</a:t>
            </a:r>
            <a:r>
              <a:rPr lang="en-US" b="1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b="1" dirty="0" err="1" smtClean="0">
                <a:latin typeface="Aptos Display"/>
                <a:ea typeface="+mn-lt"/>
                <a:cs typeface="+mn-lt"/>
              </a:rPr>
              <a:t>i</a:t>
            </a:r>
            <a:r>
              <a:rPr lang="en-US" b="1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b="1" dirty="0" err="1" smtClean="0">
                <a:latin typeface="Aptos Display"/>
                <a:ea typeface="+mn-lt"/>
                <a:cs typeface="+mn-lt"/>
              </a:rPr>
              <a:t>pracy</a:t>
            </a:r>
            <a:r>
              <a:rPr lang="en-US" b="1" dirty="0" smtClean="0">
                <a:latin typeface="Aptos Display"/>
                <a:ea typeface="+mn-lt"/>
                <a:cs typeface="+mn-lt"/>
              </a:rPr>
              <a:t>, </a:t>
            </a:r>
            <a:r>
              <a:rPr lang="en-US" b="1" dirty="0" err="1" smtClean="0">
                <a:latin typeface="Aptos Display"/>
                <a:ea typeface="+mn-lt"/>
                <a:cs typeface="+mn-lt"/>
              </a:rPr>
              <a:t>mamy</a:t>
            </a:r>
            <a:r>
              <a:rPr lang="en-US" b="1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b="1" dirty="0" err="1" smtClean="0">
                <a:latin typeface="Aptos Display"/>
                <a:ea typeface="+mn-lt"/>
                <a:cs typeface="+mn-lt"/>
              </a:rPr>
              <a:t>możliwość</a:t>
            </a:r>
            <a:r>
              <a:rPr lang="en-US" b="1" dirty="0" smtClean="0">
                <a:latin typeface="Aptos Display"/>
                <a:ea typeface="+mn-lt"/>
                <a:cs typeface="+mn-lt"/>
              </a:rPr>
              <a:t> </a:t>
            </a:r>
            <a:r>
              <a:rPr lang="en-US" b="1" dirty="0" err="1" smtClean="0">
                <a:latin typeface="Aptos Display"/>
                <a:ea typeface="+mn-lt"/>
                <a:cs typeface="+mn-lt"/>
              </a:rPr>
              <a:t>korzystać</a:t>
            </a:r>
            <a:r>
              <a:rPr lang="en-US" b="1" dirty="0" smtClean="0">
                <a:latin typeface="Aptos Display"/>
                <a:ea typeface="+mn-lt"/>
                <a:cs typeface="+mn-lt"/>
              </a:rPr>
              <a:t> z </a:t>
            </a:r>
            <a:r>
              <a:rPr lang="en-US" b="1" dirty="0" err="1" smtClean="0">
                <a:latin typeface="Aptos Display"/>
                <a:ea typeface="+mn-lt"/>
                <a:cs typeface="+mn-lt"/>
              </a:rPr>
              <a:t>edukacji</a:t>
            </a:r>
            <a:r>
              <a:rPr lang="en-US" b="1" dirty="0" smtClean="0">
                <a:latin typeface="Aptos Display"/>
                <a:ea typeface="+mn-lt"/>
                <a:cs typeface="+mn-lt"/>
              </a:rPr>
              <a:t>. </a:t>
            </a:r>
            <a:endParaRPr lang="en-US" dirty="0"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5800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23E547B5-89CF-4EC0-96DE-25771AED0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F0B8CEB-8279-4E5E-A0CE-1FC9F71736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tekst, tablica, pismo odręczne, kreda&#10;&#10;Opis wygenerowany automatycznie">
            <a:extLst>
              <a:ext uri="{FF2B5EF4-FFF2-40B4-BE49-F238E27FC236}">
                <a16:creationId xmlns:a16="http://schemas.microsoft.com/office/drawing/2014/main" xmlns="" id="{C54FABBC-0A8B-C844-ABFB-E27CA94125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146000"/>
                    </a14:imgEffect>
                    <a14:imgEffect>
                      <a14:brightnessContrast bright="-19000" contrast="10000"/>
                    </a14:imgEffect>
                  </a14:imgLayer>
                </a14:imgProps>
              </a:ext>
            </a:extLst>
          </a:blip>
          <a:srcRect l="1742" r="28367" b="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68ADCCD7-1283-B413-BFD6-1E876D9556C8}"/>
              </a:ext>
            </a:extLst>
          </p:cNvPr>
          <p:cNvSpPr txBox="1"/>
          <p:nvPr/>
        </p:nvSpPr>
        <p:spPr>
          <a:xfrm>
            <a:off x="6637635" y="1550856"/>
            <a:ext cx="5198894" cy="407681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200" b="1" dirty="0">
              <a:latin typeface="Aptos Display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b="1" dirty="0">
              <a:latin typeface="Aptos Display"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/>
              </a:rPr>
              <a:t>Nie jest </a:t>
            </a:r>
            <a:r>
              <a:rPr lang="en-US" sz="2000" dirty="0" err="1">
                <a:latin typeface="Aptos Display"/>
              </a:rPr>
              <a:t>dokładnie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znane</a:t>
            </a:r>
            <a:r>
              <a:rPr lang="en-US" sz="2000" dirty="0">
                <a:latin typeface="Aptos Display"/>
              </a:rPr>
              <a:t>, od jak </a:t>
            </a:r>
            <a:r>
              <a:rPr lang="en-US" sz="2000" dirty="0" err="1">
                <a:latin typeface="Aptos Display"/>
              </a:rPr>
              <a:t>dawna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istnieje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szkoła</a:t>
            </a:r>
            <a:r>
              <a:rPr lang="en-US" sz="2000" dirty="0">
                <a:latin typeface="Aptos Display"/>
              </a:rPr>
              <a:t> w </a:t>
            </a:r>
            <a:r>
              <a:rPr lang="en-US" sz="2000" dirty="0" err="1">
                <a:latin typeface="Aptos Display"/>
              </a:rPr>
              <a:t>Kalwarii</a:t>
            </a:r>
            <a:r>
              <a:rPr lang="en-US" sz="2000" dirty="0">
                <a:latin typeface="Aptos Display"/>
              </a:rPr>
              <a:t>, </a:t>
            </a:r>
            <a:r>
              <a:rPr lang="en-US" sz="2000" dirty="0" err="1">
                <a:latin typeface="Aptos Display"/>
              </a:rPr>
              <a:t>lecz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prawdopodobnie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sięga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ona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połowy</a:t>
            </a:r>
            <a:r>
              <a:rPr lang="en-US" sz="2000" dirty="0">
                <a:latin typeface="Aptos Display"/>
              </a:rPr>
              <a:t> XVIII </a:t>
            </a:r>
            <a:r>
              <a:rPr lang="en-US" sz="2000" dirty="0" err="1">
                <a:latin typeface="Aptos Display"/>
              </a:rPr>
              <a:t>wieku</a:t>
            </a:r>
            <a:r>
              <a:rPr lang="en-US" sz="2000" dirty="0">
                <a:latin typeface="Aptos Display"/>
              </a:rPr>
              <a:t>. 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ptos Display"/>
              </a:rPr>
              <a:t>Potwierdzeniem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istnienia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szkoły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miejskiej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trywialnej</a:t>
            </a:r>
            <a:r>
              <a:rPr lang="en-US" sz="2000" dirty="0">
                <a:latin typeface="Aptos Display"/>
              </a:rPr>
              <a:t> jest </a:t>
            </a:r>
            <a:r>
              <a:rPr lang="en-US" sz="2000" dirty="0" err="1">
                <a:latin typeface="Aptos Display"/>
              </a:rPr>
              <a:t>dokument</a:t>
            </a:r>
            <a:r>
              <a:rPr lang="en-US" sz="2000" dirty="0">
                <a:latin typeface="Aptos Display"/>
              </a:rPr>
              <a:t> w </a:t>
            </a:r>
            <a:r>
              <a:rPr lang="en-US" sz="2000" dirty="0" err="1">
                <a:latin typeface="Aptos Display"/>
              </a:rPr>
              <a:t>języku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niemieckim</a:t>
            </a:r>
            <a:r>
              <a:rPr lang="en-US" sz="2000" dirty="0">
                <a:latin typeface="Aptos Display"/>
              </a:rPr>
              <a:t> z </a:t>
            </a:r>
            <a:r>
              <a:rPr lang="en-US" sz="2000" dirty="0" err="1">
                <a:latin typeface="Aptos Display"/>
              </a:rPr>
              <a:t>roku</a:t>
            </a:r>
            <a:r>
              <a:rPr lang="en-US" sz="2000" dirty="0">
                <a:latin typeface="Aptos Display"/>
              </a:rPr>
              <a:t> 1812. 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Aptos Display"/>
              </a:rPr>
              <a:t>Szkoły</a:t>
            </a:r>
            <a:r>
              <a:rPr lang="en-US" sz="2000" b="1" dirty="0">
                <a:latin typeface="Aptos Display"/>
              </a:rPr>
              <a:t> </a:t>
            </a:r>
            <a:r>
              <a:rPr lang="en-US" sz="2000" b="1" dirty="0" err="1">
                <a:latin typeface="Aptos Display"/>
              </a:rPr>
              <a:t>trywialne</a:t>
            </a:r>
            <a:r>
              <a:rPr lang="en-US" sz="2000" dirty="0">
                <a:latin typeface="Aptos Display"/>
              </a:rPr>
              <a:t> to </a:t>
            </a:r>
            <a:r>
              <a:rPr lang="en-US" sz="2000" dirty="0" err="1">
                <a:latin typeface="Aptos Display"/>
              </a:rPr>
              <a:t>placówki</a:t>
            </a:r>
            <a:r>
              <a:rPr lang="en-US" sz="2000" dirty="0">
                <a:latin typeface="Aptos Display"/>
              </a:rPr>
              <a:t>, </a:t>
            </a:r>
            <a:r>
              <a:rPr lang="en-US" sz="2000" dirty="0" err="1">
                <a:latin typeface="Aptos Display"/>
              </a:rPr>
              <a:t>gdzie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oprócz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nauczania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katechizmu</a:t>
            </a:r>
            <a:r>
              <a:rPr lang="en-US" sz="2000" dirty="0">
                <a:latin typeface="Aptos Display"/>
              </a:rPr>
              <a:t>, </a:t>
            </a:r>
            <a:r>
              <a:rPr lang="en-US" sz="2000" dirty="0" err="1">
                <a:latin typeface="Aptos Display"/>
              </a:rPr>
              <a:t>prowadzono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lekcje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czytania</a:t>
            </a:r>
            <a:r>
              <a:rPr lang="en-US" sz="2000" dirty="0">
                <a:latin typeface="Aptos Display"/>
              </a:rPr>
              <a:t>, </a:t>
            </a:r>
            <a:r>
              <a:rPr lang="en-US" sz="2000" dirty="0" err="1">
                <a:latin typeface="Aptos Display"/>
              </a:rPr>
              <a:t>pisania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oraz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rachunków</a:t>
            </a:r>
            <a:r>
              <a:rPr lang="en-US" sz="2000" dirty="0">
                <a:latin typeface="Aptos Display"/>
              </a:rPr>
              <a:t> w </a:t>
            </a:r>
            <a:r>
              <a:rPr lang="en-US" sz="2000" dirty="0" err="1">
                <a:latin typeface="Aptos Display"/>
              </a:rPr>
              <a:t>języku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polskim</a:t>
            </a:r>
            <a:r>
              <a:rPr lang="en-US" sz="2000" dirty="0">
                <a:latin typeface="Aptos Display"/>
              </a:rPr>
              <a:t>, a </a:t>
            </a:r>
            <a:r>
              <a:rPr lang="en-US" sz="2000" dirty="0" err="1">
                <a:latin typeface="Aptos Display"/>
              </a:rPr>
              <a:t>także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podstaw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języka</a:t>
            </a:r>
            <a:r>
              <a:rPr lang="en-US" sz="2000" dirty="0">
                <a:latin typeface="Aptos Display"/>
              </a:rPr>
              <a:t> </a:t>
            </a:r>
            <a:r>
              <a:rPr lang="en-US" sz="2000" dirty="0" err="1">
                <a:latin typeface="Aptos Display"/>
              </a:rPr>
              <a:t>niemieckiego</a:t>
            </a:r>
            <a:r>
              <a:rPr lang="en-US" sz="2000" dirty="0">
                <a:latin typeface="Aptos Display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8D76B63-1324-4EE5-3B4F-62DA022547F7}"/>
              </a:ext>
            </a:extLst>
          </p:cNvPr>
          <p:cNvSpPr txBox="1"/>
          <p:nvPr/>
        </p:nvSpPr>
        <p:spPr>
          <a:xfrm>
            <a:off x="6969212" y="752104"/>
            <a:ext cx="503476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>
                <a:ea typeface="+mn-lt"/>
                <a:cs typeface="+mn-lt"/>
              </a:rPr>
              <a:t> </a:t>
            </a:r>
            <a:r>
              <a:rPr lang="en-US" sz="3000" b="1" dirty="0" err="1">
                <a:latin typeface="Aptos Display"/>
                <a:ea typeface="+mn-lt"/>
                <a:cs typeface="+mn-lt"/>
              </a:rPr>
              <a:t>Niepewność</a:t>
            </a:r>
            <a:r>
              <a:rPr lang="en-US" sz="3000" b="1" dirty="0">
                <a:latin typeface="Aptos Display"/>
                <a:ea typeface="+mn-lt"/>
                <a:cs typeface="+mn-lt"/>
              </a:rPr>
              <a:t> co do </a:t>
            </a:r>
            <a:r>
              <a:rPr lang="en-US" sz="3000" b="1" dirty="0" err="1">
                <a:latin typeface="Aptos Display"/>
                <a:ea typeface="+mn-lt"/>
                <a:cs typeface="+mn-lt"/>
              </a:rPr>
              <a:t>daty</a:t>
            </a:r>
            <a:r>
              <a:rPr lang="en-US" sz="3000" b="1" dirty="0">
                <a:latin typeface="Aptos Display"/>
                <a:ea typeface="+mn-lt"/>
                <a:cs typeface="+mn-lt"/>
              </a:rPr>
              <a:t> </a:t>
            </a:r>
            <a:r>
              <a:rPr lang="en-US" sz="3000" b="1" dirty="0" err="1">
                <a:latin typeface="Aptos Display"/>
                <a:ea typeface="+mn-lt"/>
                <a:cs typeface="+mn-lt"/>
              </a:rPr>
              <a:t>powstania</a:t>
            </a:r>
            <a:r>
              <a:rPr lang="en-US" sz="3000" b="1" dirty="0">
                <a:latin typeface="Aptos Display"/>
                <a:ea typeface="+mn-lt"/>
                <a:cs typeface="+mn-lt"/>
              </a:rPr>
              <a:t> </a:t>
            </a:r>
            <a:r>
              <a:rPr lang="en-US" sz="3000" b="1" dirty="0" err="1">
                <a:latin typeface="Aptos Display"/>
                <a:ea typeface="+mn-lt"/>
                <a:cs typeface="+mn-lt"/>
              </a:rPr>
              <a:t>szkoły</a:t>
            </a:r>
            <a:endParaRPr lang="en-US" dirty="0"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473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672220-A980-B1CA-399F-39D799482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781" y="114929"/>
            <a:ext cx="5538547" cy="2481886"/>
          </a:xfrm>
        </p:spPr>
        <p:txBody>
          <a:bodyPr>
            <a:normAutofit/>
          </a:bodyPr>
          <a:lstStyle/>
          <a:p>
            <a:pPr algn="ctr"/>
            <a:r>
              <a:rPr lang="en-US" err="1">
                <a:latin typeface="Book Antiqua"/>
              </a:rPr>
              <a:t>Materiały</a:t>
            </a:r>
            <a:r>
              <a:rPr lang="en-US" dirty="0">
                <a:latin typeface="Book Antiqua"/>
              </a:rPr>
              <a:t> </a:t>
            </a:r>
            <a:r>
              <a:rPr lang="en-US" err="1">
                <a:latin typeface="Book Antiqua"/>
              </a:rPr>
              <a:t>źródłowe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8717E5B-2C1D-4094-9D25-6FF6FBD923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F367FBDA-C835-117F-E27F-61741A23BF87}"/>
              </a:ext>
            </a:extLst>
          </p:cNvPr>
          <p:cNvSpPr>
            <a:spLocks noGrp="1"/>
          </p:cNvSpPr>
          <p:nvPr/>
        </p:nvSpPr>
        <p:spPr>
          <a:xfrm>
            <a:off x="1032032" y="2788208"/>
            <a:ext cx="10199888" cy="2368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US" sz="1800" dirty="0">
                <a:latin typeface="Segoe UI"/>
                <a:ea typeface="+mn-lt"/>
                <a:cs typeface="Segoe UI"/>
                <a:hlinkClick r:id="rId2"/>
              </a:rPr>
              <a:t>Zespół Szkół Nr 1 im. Mikołaja Zebrzydowskiego w Kalwarii Zebrzydowskiej (iap.pl)</a:t>
            </a:r>
            <a:r>
              <a:rPr lang="en-US" sz="1800" dirty="0">
                <a:latin typeface="Aptos Display"/>
                <a:ea typeface="+mn-lt"/>
                <a:cs typeface="+mn-lt"/>
                <a:hlinkClick r:id="rId3"/>
              </a:rPr>
              <a:t> </a:t>
            </a:r>
            <a:r>
              <a:rPr lang="en-US" sz="1800" dirty="0">
                <a:latin typeface="Aptos Display"/>
                <a:ea typeface="+mn-lt"/>
                <a:cs typeface="+mn-lt"/>
              </a:rPr>
              <a:t>, (dostęp:14.05.2024)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Aptos Display"/>
                <a:ea typeface="+mn-lt"/>
                <a:cs typeface="+mn-lt"/>
                <a:hlinkClick r:id="rId3"/>
              </a:rPr>
              <a:t>Urząd Miasta Kalwarii Zebrzydowskiej (home.pl)</a:t>
            </a:r>
            <a:r>
              <a:rPr lang="en-US" sz="1800" dirty="0">
                <a:latin typeface="Aptos Display"/>
                <a:ea typeface="+mn-lt"/>
                <a:cs typeface="+mn-lt"/>
              </a:rPr>
              <a:t>, (dostęp:14.05.2024)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Aptos Display"/>
                <a:ea typeface="+mn-lt"/>
                <a:cs typeface="+mn-lt"/>
                <a:hlinkClick r:id="rId4"/>
              </a:rPr>
              <a:t>Wikipedia, wolna encyklopedia</a:t>
            </a:r>
            <a:r>
              <a:rPr lang="en-US" sz="1800" dirty="0">
                <a:latin typeface="Aptos Display"/>
                <a:ea typeface="+mn-lt"/>
                <a:cs typeface="+mn-lt"/>
              </a:rPr>
              <a:t>, (dostęp:14.05.2024)</a:t>
            </a:r>
          </a:p>
          <a:p>
            <a:pPr marL="342900" indent="-342900">
              <a:buAutoNum type="arabicPeriod"/>
            </a:pPr>
            <a:r>
              <a:rPr lang="en-US" sz="1800" i="1" dirty="0">
                <a:latin typeface="Aptos Display"/>
              </a:rPr>
              <a:t> </a:t>
            </a:r>
            <a:r>
              <a:rPr lang="en-US" sz="1800" err="1">
                <a:latin typeface="Aptos Display"/>
              </a:rPr>
              <a:t>Jubileusz</a:t>
            </a:r>
            <a:r>
              <a:rPr lang="en-US" sz="1800" dirty="0">
                <a:latin typeface="Aptos Display"/>
              </a:rPr>
              <a:t> 50-lecia </a:t>
            </a:r>
            <a:r>
              <a:rPr lang="en-US" sz="1800" err="1">
                <a:latin typeface="Aptos Display"/>
              </a:rPr>
              <a:t>Zespół</a:t>
            </a:r>
            <a:r>
              <a:rPr lang="en-US" sz="1800" dirty="0">
                <a:latin typeface="Aptos Display"/>
              </a:rPr>
              <a:t> </a:t>
            </a:r>
            <a:r>
              <a:rPr lang="en-US" sz="1800" err="1">
                <a:latin typeface="Aptos Display"/>
              </a:rPr>
              <a:t>Szkół</a:t>
            </a:r>
            <a:r>
              <a:rPr lang="en-US" sz="1800" dirty="0">
                <a:latin typeface="Aptos Display"/>
              </a:rPr>
              <a:t> nr. 1 </a:t>
            </a:r>
            <a:r>
              <a:rPr lang="en-US" sz="1800" err="1">
                <a:latin typeface="Aptos Display"/>
              </a:rPr>
              <a:t>im</a:t>
            </a:r>
            <a:r>
              <a:rPr lang="en-US" sz="1800" dirty="0">
                <a:latin typeface="Aptos Display"/>
              </a:rPr>
              <a:t>. </a:t>
            </a:r>
            <a:r>
              <a:rPr lang="en-US" sz="1800" err="1">
                <a:latin typeface="Aptos Display"/>
              </a:rPr>
              <a:t>Mikołaja</a:t>
            </a:r>
            <a:r>
              <a:rPr lang="en-US" sz="1800" dirty="0">
                <a:latin typeface="Aptos Display"/>
              </a:rPr>
              <a:t> </a:t>
            </a:r>
            <a:r>
              <a:rPr lang="en-US" sz="1800" err="1">
                <a:latin typeface="Aptos Display"/>
              </a:rPr>
              <a:t>Zebrzydowskiego</a:t>
            </a:r>
            <a:r>
              <a:rPr lang="en-US" sz="1800" dirty="0">
                <a:latin typeface="Aptos Display"/>
              </a:rPr>
              <a:t> w </a:t>
            </a:r>
            <a:r>
              <a:rPr lang="en-US" sz="1800" err="1">
                <a:latin typeface="Aptos Display"/>
              </a:rPr>
              <a:t>Kalwarii</a:t>
            </a:r>
            <a:r>
              <a:rPr lang="en-US" sz="1800" dirty="0">
                <a:latin typeface="Aptos Display"/>
              </a:rPr>
              <a:t> </a:t>
            </a:r>
            <a:r>
              <a:rPr lang="en-US" sz="1800" err="1">
                <a:latin typeface="Aptos Display"/>
              </a:rPr>
              <a:t>Zebrzydowskiej</a:t>
            </a:r>
            <a:r>
              <a:rPr lang="en-US" sz="1800" dirty="0">
                <a:latin typeface="Aptos Display"/>
              </a:rPr>
              <a:t>, red. D. Tatar,  </a:t>
            </a:r>
            <a:r>
              <a:rPr lang="en-US" sz="1800" err="1">
                <a:latin typeface="Aptos Display"/>
              </a:rPr>
              <a:t>Drukarnia</a:t>
            </a:r>
            <a:r>
              <a:rPr lang="en-US" sz="1800" dirty="0">
                <a:latin typeface="Aptos Display"/>
              </a:rPr>
              <a:t> </a:t>
            </a:r>
            <a:r>
              <a:rPr lang="en-US" sz="1800" err="1">
                <a:latin typeface="Aptos Display"/>
              </a:rPr>
              <a:t>i</a:t>
            </a:r>
            <a:r>
              <a:rPr lang="en-US" sz="1800" dirty="0">
                <a:latin typeface="Aptos Display"/>
              </a:rPr>
              <a:t> </a:t>
            </a:r>
            <a:r>
              <a:rPr lang="en-US" sz="1800" err="1">
                <a:latin typeface="Aptos Display"/>
              </a:rPr>
              <a:t>Wydawnictwo</a:t>
            </a:r>
            <a:r>
              <a:rPr lang="en-US" sz="1800" dirty="0">
                <a:latin typeface="Aptos Display"/>
              </a:rPr>
              <a:t> </a:t>
            </a:r>
            <a:r>
              <a:rPr lang="en-US" sz="1800" err="1">
                <a:latin typeface="Aptos Display"/>
              </a:rPr>
              <a:t>Grafikon</a:t>
            </a:r>
            <a:r>
              <a:rPr lang="en-US" sz="1800" dirty="0">
                <a:latin typeface="Aptos Display"/>
              </a:rPr>
              <a:t>, Wadowice 2014</a:t>
            </a:r>
          </a:p>
          <a:p>
            <a:pPr marL="342900" indent="-342900">
              <a:buAutoNum type="arabicPeriod"/>
            </a:pPr>
            <a:r>
              <a:rPr lang="en-US" sz="1800" dirty="0" err="1">
                <a:latin typeface="Aptos Display"/>
                <a:cs typeface="Segoe UI"/>
              </a:rPr>
              <a:t>Kalwaria</a:t>
            </a:r>
            <a:r>
              <a:rPr lang="en-US" sz="1800" dirty="0">
                <a:latin typeface="Aptos Display"/>
                <a:cs typeface="Segoe UI"/>
              </a:rPr>
              <a:t> Zebrzydowska Miasto </a:t>
            </a:r>
            <a:r>
              <a:rPr lang="en-US" sz="1800" dirty="0" err="1">
                <a:latin typeface="Aptos Display"/>
                <a:cs typeface="Segoe UI"/>
              </a:rPr>
              <a:t>Krzyża</a:t>
            </a:r>
            <a:r>
              <a:rPr lang="en-US" sz="1800" dirty="0">
                <a:latin typeface="Aptos Display"/>
                <a:cs typeface="Segoe UI"/>
              </a:rPr>
              <a:t> </a:t>
            </a:r>
            <a:r>
              <a:rPr lang="en-US" sz="1800" dirty="0" err="1">
                <a:latin typeface="Aptos Display"/>
                <a:cs typeface="Segoe UI"/>
              </a:rPr>
              <a:t>Partyzanckiego</a:t>
            </a:r>
            <a:r>
              <a:rPr lang="en-US" sz="1800" dirty="0">
                <a:latin typeface="Aptos Display"/>
                <a:cs typeface="Segoe UI"/>
              </a:rPr>
              <a:t>, </a:t>
            </a:r>
            <a:r>
              <a:rPr lang="en-US" sz="1800" dirty="0" err="1">
                <a:latin typeface="Aptos Display"/>
                <a:cs typeface="Segoe UI"/>
              </a:rPr>
              <a:t>Płk</a:t>
            </a:r>
            <a:r>
              <a:rPr lang="en-US" sz="1800" dirty="0">
                <a:latin typeface="Aptos Display"/>
                <a:cs typeface="Segoe UI"/>
              </a:rPr>
              <a:t> </a:t>
            </a:r>
            <a:r>
              <a:rPr lang="en-US" sz="1800" dirty="0" err="1">
                <a:latin typeface="Aptos Display"/>
                <a:cs typeface="Segoe UI"/>
              </a:rPr>
              <a:t>dr</a:t>
            </a:r>
            <a:r>
              <a:rPr lang="en-US" sz="1800" dirty="0">
                <a:latin typeface="Aptos Display"/>
                <a:cs typeface="Segoe UI"/>
              </a:rPr>
              <a:t> S. Zając, </a:t>
            </a:r>
            <a:r>
              <a:rPr lang="en-US" sz="1800" dirty="0" err="1">
                <a:latin typeface="Aptos Display"/>
                <a:cs typeface="Segoe UI"/>
              </a:rPr>
              <a:t>Urząd</a:t>
            </a:r>
            <a:r>
              <a:rPr lang="en-US" sz="1800" dirty="0">
                <a:latin typeface="Aptos Display"/>
                <a:cs typeface="Segoe UI"/>
              </a:rPr>
              <a:t> </a:t>
            </a:r>
            <a:r>
              <a:rPr lang="en-US" sz="1800" dirty="0" err="1">
                <a:latin typeface="Aptos Display"/>
                <a:cs typeface="Segoe UI"/>
              </a:rPr>
              <a:t>Miasta</a:t>
            </a:r>
            <a:r>
              <a:rPr lang="en-US" sz="1800" dirty="0">
                <a:latin typeface="Aptos Display"/>
                <a:cs typeface="Segoe UI"/>
              </a:rPr>
              <a:t>  </a:t>
            </a:r>
            <a:r>
              <a:rPr lang="en-US" sz="1800" dirty="0" err="1">
                <a:latin typeface="Aptos Display"/>
                <a:cs typeface="Segoe UI"/>
              </a:rPr>
              <a:t>i</a:t>
            </a:r>
            <a:r>
              <a:rPr lang="en-US" sz="1800" dirty="0">
                <a:latin typeface="Aptos Display"/>
                <a:cs typeface="Segoe UI"/>
              </a:rPr>
              <a:t> </a:t>
            </a:r>
            <a:r>
              <a:rPr lang="en-US" sz="1800" dirty="0" err="1">
                <a:latin typeface="Aptos Display"/>
                <a:cs typeface="Segoe UI"/>
              </a:rPr>
              <a:t>Gminy</a:t>
            </a:r>
            <a:r>
              <a:rPr lang="en-US" sz="1800" dirty="0">
                <a:latin typeface="Aptos Display"/>
                <a:cs typeface="Segoe UI"/>
              </a:rPr>
              <a:t> </a:t>
            </a:r>
            <a:r>
              <a:rPr lang="en-US" sz="1800" dirty="0" err="1">
                <a:latin typeface="Aptos Display"/>
                <a:cs typeface="Segoe UI"/>
              </a:rPr>
              <a:t>Koło</a:t>
            </a:r>
            <a:r>
              <a:rPr lang="en-US" sz="1800" dirty="0">
                <a:latin typeface="Aptos Display"/>
                <a:cs typeface="Segoe UI"/>
              </a:rPr>
              <a:t> </a:t>
            </a:r>
            <a:r>
              <a:rPr lang="en-US" sz="1800" dirty="0" err="1">
                <a:latin typeface="Aptos Display"/>
                <a:cs typeface="Segoe UI"/>
              </a:rPr>
              <a:t>Miejsko</a:t>
            </a:r>
            <a:r>
              <a:rPr lang="en-US" sz="1800" dirty="0">
                <a:latin typeface="Aptos Display"/>
                <a:cs typeface="Segoe UI"/>
              </a:rPr>
              <a:t> – Gminne </a:t>
            </a:r>
            <a:r>
              <a:rPr lang="en-US" sz="1800" dirty="0" err="1">
                <a:latin typeface="Aptos Display"/>
                <a:cs typeface="Segoe UI"/>
              </a:rPr>
              <a:t>ZBOWiD</a:t>
            </a:r>
            <a:r>
              <a:rPr lang="en-US" sz="1800" dirty="0">
                <a:latin typeface="Aptos Display"/>
                <a:cs typeface="Segoe UI"/>
              </a:rPr>
              <a:t> w </a:t>
            </a:r>
            <a:r>
              <a:rPr lang="en-US" sz="1800" dirty="0" err="1">
                <a:latin typeface="Aptos Display"/>
                <a:cs typeface="Segoe UI"/>
              </a:rPr>
              <a:t>Kalwarii</a:t>
            </a:r>
            <a:r>
              <a:rPr lang="en-US" sz="1800" dirty="0">
                <a:latin typeface="Aptos Display"/>
                <a:cs typeface="Segoe UI"/>
              </a:rPr>
              <a:t> </a:t>
            </a:r>
            <a:r>
              <a:rPr lang="en-US" sz="1800" dirty="0" err="1">
                <a:latin typeface="Aptos Display"/>
                <a:cs typeface="Segoe UI"/>
              </a:rPr>
              <a:t>Zebrzydowskiej</a:t>
            </a:r>
            <a:r>
              <a:rPr lang="en-US" sz="1800" dirty="0">
                <a:latin typeface="Aptos Display"/>
                <a:cs typeface="Segoe UI"/>
              </a:rPr>
              <a:t>, Cieszyn1985</a:t>
            </a:r>
          </a:p>
          <a:p>
            <a:pPr marL="0" indent="0">
              <a:buNone/>
            </a:pPr>
            <a:r>
              <a:rPr lang="en-US" sz="1800" err="1">
                <a:latin typeface="Aptos Display"/>
                <a:cs typeface="Segoe UI"/>
              </a:rPr>
              <a:t>Materiały</a:t>
            </a:r>
            <a:r>
              <a:rPr lang="en-US" sz="1800" dirty="0">
                <a:latin typeface="Aptos Display"/>
                <a:cs typeface="Segoe UI"/>
              </a:rPr>
              <a:t> </a:t>
            </a:r>
            <a:r>
              <a:rPr lang="en-US" sz="1800" err="1">
                <a:latin typeface="Aptos Display"/>
                <a:cs typeface="Segoe UI"/>
              </a:rPr>
              <a:t>niepublikowane</a:t>
            </a:r>
            <a:r>
              <a:rPr lang="en-US" sz="1800" dirty="0">
                <a:latin typeface="Aptos Display"/>
                <a:cs typeface="Segoe UI"/>
              </a:rPr>
              <a:t> - </a:t>
            </a:r>
            <a:r>
              <a:rPr lang="en-US" sz="1800" err="1">
                <a:latin typeface="Aptos Display"/>
                <a:cs typeface="Segoe UI"/>
              </a:rPr>
              <a:t>p</a:t>
            </a:r>
            <a:r>
              <a:rPr lang="en-US" sz="1800" err="1">
                <a:latin typeface="Aptos Display"/>
              </a:rPr>
              <a:t>rywatne</a:t>
            </a:r>
            <a:r>
              <a:rPr lang="en-US" sz="1800" dirty="0">
                <a:latin typeface="Aptos Display"/>
              </a:rPr>
              <a:t> </a:t>
            </a:r>
            <a:r>
              <a:rPr lang="en-US" sz="1800" err="1">
                <a:latin typeface="Aptos Display"/>
              </a:rPr>
              <a:t>archiwum</a:t>
            </a:r>
            <a:endParaRPr lang="en-US" sz="1800">
              <a:latin typeface="Aptos Display"/>
            </a:endParaRPr>
          </a:p>
          <a:p>
            <a:pPr marL="342900" indent="-342900">
              <a:buAutoNum type="arabicPeriod"/>
            </a:pPr>
            <a:r>
              <a:rPr lang="en-US" sz="1800" dirty="0" err="1">
                <a:latin typeface="Aptos Display"/>
              </a:rPr>
              <a:t>Praca</a:t>
            </a:r>
            <a:r>
              <a:rPr lang="en-US" sz="1800" dirty="0">
                <a:latin typeface="Aptos Display"/>
              </a:rPr>
              <a:t> </a:t>
            </a:r>
            <a:r>
              <a:rPr lang="en-US" sz="1800" dirty="0" err="1">
                <a:latin typeface="Aptos Display"/>
              </a:rPr>
              <a:t>licencjacka</a:t>
            </a:r>
            <a:r>
              <a:rPr lang="en-US" sz="1800" dirty="0">
                <a:latin typeface="Aptos Display"/>
              </a:rPr>
              <a:t>, </a:t>
            </a:r>
            <a:r>
              <a:rPr lang="en-US" sz="1800" dirty="0" err="1">
                <a:latin typeface="Aptos Display"/>
              </a:rPr>
              <a:t>Czytelnictwo</a:t>
            </a:r>
            <a:r>
              <a:rPr lang="en-US" sz="1800" dirty="0">
                <a:latin typeface="Aptos Display"/>
              </a:rPr>
              <a:t> </a:t>
            </a:r>
            <a:r>
              <a:rPr lang="en-US" sz="1800" dirty="0" err="1">
                <a:latin typeface="Aptos Display"/>
              </a:rPr>
              <a:t>uczniów</a:t>
            </a:r>
            <a:r>
              <a:rPr lang="en-US" sz="1800" dirty="0">
                <a:latin typeface="Aptos Display"/>
              </a:rPr>
              <a:t> </a:t>
            </a:r>
            <a:r>
              <a:rPr lang="en-US" sz="1800" dirty="0" err="1">
                <a:latin typeface="Aptos Display"/>
              </a:rPr>
              <a:t>szkół</a:t>
            </a:r>
            <a:r>
              <a:rPr lang="en-US" sz="1800" dirty="0">
                <a:latin typeface="Aptos Display"/>
              </a:rPr>
              <a:t> </a:t>
            </a:r>
            <a:r>
              <a:rPr lang="en-US" sz="1800" dirty="0" err="1">
                <a:latin typeface="Aptos Display"/>
              </a:rPr>
              <a:t>podstawowych</a:t>
            </a:r>
            <a:r>
              <a:rPr lang="en-US" sz="1800" dirty="0">
                <a:latin typeface="Aptos Display"/>
              </a:rPr>
              <a:t> w </a:t>
            </a:r>
            <a:r>
              <a:rPr lang="en-US" sz="1800" dirty="0" err="1">
                <a:latin typeface="Aptos Display"/>
              </a:rPr>
              <a:t>Kalwarii</a:t>
            </a:r>
            <a:r>
              <a:rPr lang="en-US" sz="1800" dirty="0">
                <a:latin typeface="Aptos Display"/>
              </a:rPr>
              <a:t> </a:t>
            </a:r>
            <a:r>
              <a:rPr lang="en-US" sz="1800" dirty="0" err="1">
                <a:latin typeface="Aptos Display"/>
              </a:rPr>
              <a:t>Zebrzydowskiej</a:t>
            </a:r>
            <a:r>
              <a:rPr lang="en-US" sz="1800" dirty="0">
                <a:latin typeface="Aptos Display"/>
              </a:rPr>
              <a:t>, B. </a:t>
            </a:r>
            <a:r>
              <a:rPr lang="en-US" sz="1800" dirty="0" err="1">
                <a:latin typeface="Aptos Display"/>
              </a:rPr>
              <a:t>Szubert</a:t>
            </a:r>
            <a:r>
              <a:rPr lang="en-US" sz="1800" dirty="0">
                <a:latin typeface="Aptos Display"/>
              </a:rPr>
              <a:t>, </a:t>
            </a:r>
            <a:r>
              <a:rPr lang="en-US" sz="1800" dirty="0" err="1">
                <a:latin typeface="Aptos Display"/>
              </a:rPr>
              <a:t>Kalwaria</a:t>
            </a:r>
            <a:r>
              <a:rPr lang="en-US" sz="1800" dirty="0">
                <a:latin typeface="Aptos Display"/>
              </a:rPr>
              <a:t> Zebrzydowska 2001</a:t>
            </a:r>
          </a:p>
        </p:txBody>
      </p:sp>
    </p:spTree>
    <p:extLst>
      <p:ext uri="{BB962C8B-B14F-4D97-AF65-F5344CB8AC3E}">
        <p14:creationId xmlns:p14="http://schemas.microsoft.com/office/powerpoint/2010/main" xmlns="" val="75112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EABA8B-B14E-C7AC-A1DC-2B37EB4DE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74" y="2265177"/>
            <a:ext cx="10515600" cy="1325563"/>
          </a:xfrm>
        </p:spPr>
        <p:txBody>
          <a:bodyPr/>
          <a:lstStyle/>
          <a:p>
            <a:pPr algn="ctr"/>
            <a:r>
              <a:rPr lang="en-US" sz="6000" err="1">
                <a:latin typeface="Book Antiqua"/>
                <a:ea typeface="Batang"/>
              </a:rPr>
              <a:t>Dziękuję</a:t>
            </a:r>
            <a:r>
              <a:rPr lang="en-US" sz="6000" dirty="0">
                <a:latin typeface="Book Antiqua"/>
                <a:ea typeface="Batang"/>
              </a:rPr>
              <a:t> za </a:t>
            </a:r>
            <a:r>
              <a:rPr lang="en-US" sz="6000" err="1">
                <a:latin typeface="Book Antiqua"/>
                <a:ea typeface="Batang"/>
              </a:rPr>
              <a:t>uwagę</a:t>
            </a:r>
            <a:r>
              <a:rPr lang="en-US" sz="6000" dirty="0">
                <a:latin typeface="Book Antiqua"/>
                <a:ea typeface="Batang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62E9F5-CE78-8822-3873-FCEB2A2CA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8538" y="6071053"/>
            <a:ext cx="4112820" cy="9668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Book Antiqua"/>
              </a:rPr>
              <a:t>Julia </a:t>
            </a:r>
            <a:r>
              <a:rPr lang="en-US" sz="2000" err="1">
                <a:latin typeface="Book Antiqua"/>
              </a:rPr>
              <a:t>Szubert</a:t>
            </a:r>
            <a:r>
              <a:rPr lang="en-US" sz="2000" dirty="0">
                <a:latin typeface="Book Antiqua"/>
              </a:rPr>
              <a:t>, </a:t>
            </a:r>
            <a:r>
              <a:rPr lang="en-US" sz="2000" err="1">
                <a:latin typeface="Book Antiqua"/>
              </a:rPr>
              <a:t>klasa</a:t>
            </a:r>
            <a:r>
              <a:rPr lang="en-US" sz="2000" dirty="0">
                <a:latin typeface="Book Antiqua"/>
              </a:rPr>
              <a:t> 7b</a:t>
            </a:r>
          </a:p>
        </p:txBody>
      </p:sp>
    </p:spTree>
    <p:extLst>
      <p:ext uri="{BB962C8B-B14F-4D97-AF65-F5344CB8AC3E}">
        <p14:creationId xmlns:p14="http://schemas.microsoft.com/office/powerpoint/2010/main" xmlns="" val="5342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23E547B5-89CF-4EC0-96DE-25771AED0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F0B8CEB-8279-4E5E-A0CE-1FC9F71736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5C2F374-8D4D-5994-F408-183E5856E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1060" y="767937"/>
            <a:ext cx="4295059" cy="1113125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/>
              <a:t>Szkoła na przełomie XIX i XX wieku</a:t>
            </a:r>
            <a:endParaRPr lang="en-US" dirty="0"/>
          </a:p>
        </p:txBody>
      </p:sp>
      <p:pic>
        <p:nvPicPr>
          <p:cNvPr id="7" name="Symbol zastępczy zawartości 6" descr="Obraz zawierający na wolnym powietrzu, budynek, niebo, drzewo&#10;&#10;Opis wygenerowany automatycznie">
            <a:extLst>
              <a:ext uri="{FF2B5EF4-FFF2-40B4-BE49-F238E27FC236}">
                <a16:creationId xmlns:a16="http://schemas.microsoft.com/office/drawing/2014/main" xmlns="" id="{1BEC9D79-10C7-BB45-0365-AB94351F3F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0748" r="3673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B2817DFC-9AA4-6D5C-7C76-316F30D62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015972"/>
            <a:ext cx="4140013" cy="3908586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pl-PL" dirty="0"/>
              <a:t>P</a:t>
            </a:r>
            <a:r>
              <a:rPr lang="pl-PL" dirty="0">
                <a:latin typeface="Aptos Display"/>
              </a:rPr>
              <a:t>rzechodząc obok budynku Urzędu Miasta, większość mieszkańców nie zdaje sobie sprawy, że kiedyś pełnił zupełnie inną funkcję. </a:t>
            </a:r>
          </a:p>
          <a:p>
            <a:r>
              <a:rPr lang="pl-PL" dirty="0">
                <a:latin typeface="Aptos Display"/>
              </a:rPr>
              <a:t>Być może starsi mieszkańcy Kalwarii jeszcze pamiętają czasy, gdy z tego samego budynku rozbrzmiewał szkolny dzwonek? </a:t>
            </a:r>
          </a:p>
          <a:p>
            <a:r>
              <a:rPr lang="pl-PL" dirty="0">
                <a:latin typeface="Aptos Display"/>
              </a:rPr>
              <a:t>Przez ponad 70 lat, od momentu jego powstania w 1892 roku aż do 1964 roku, budynek ten służył jako szkoła powszechna w Kalwarii.</a:t>
            </a:r>
            <a:endParaRPr lang="pl-PL">
              <a:latin typeface="Aptos Display"/>
            </a:endParaRPr>
          </a:p>
          <a:p>
            <a:endParaRPr lang="pl-PL" dirty="0">
              <a:latin typeface="Aptos Display"/>
            </a:endParaRPr>
          </a:p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  <a:p>
            <a:endParaRPr lang="pl-PL"/>
          </a:p>
          <a:p>
            <a:endParaRPr lang="pl-PL">
              <a:solidFill>
                <a:srgbClr val="FFFFFF"/>
              </a:solidFill>
              <a:latin typeface="Söhne"/>
              <a:ea typeface="Söhne"/>
              <a:cs typeface="Söhne"/>
            </a:endParaRPr>
          </a:p>
          <a:p>
            <a:endParaRPr lang="pl-PL">
              <a:solidFill>
                <a:srgbClr val="FFFFFF"/>
              </a:solidFill>
              <a:latin typeface="Söhne"/>
              <a:ea typeface="Söhne"/>
              <a:cs typeface="Söhne"/>
            </a:endParaRPr>
          </a:p>
          <a:p>
            <a:endParaRPr lang="pl-PL"/>
          </a:p>
          <a:p>
            <a:endParaRPr lang="pl-PL"/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12955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7">
            <a:extLst>
              <a:ext uri="{FF2B5EF4-FFF2-40B4-BE49-F238E27FC236}">
                <a16:creationId xmlns:a16="http://schemas.microsoft.com/office/drawing/2014/main" xmlns="" id="{23E547B5-89CF-4EC0-96DE-25771AED0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xmlns="" id="{3F0B8CEB-8279-4E5E-A0CE-1FC9F71736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84DF6D5-4E4F-D162-F985-11DA10CB7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*</a:t>
            </a:r>
            <a:r>
              <a:rPr lang="pl-PL" b="1" dirty="0"/>
              <a:t>Z rodzinnych opowieści </a:t>
            </a:r>
            <a:endParaRPr lang="en-US"/>
          </a:p>
        </p:txBody>
      </p:sp>
      <p:pic>
        <p:nvPicPr>
          <p:cNvPr id="4" name="Obraz 3" descr="Obraz zawierający list, pismo odręczne, Produkty papierowe, papier&#10;&#10;Opis wygenerowany automatycznie">
            <a:extLst>
              <a:ext uri="{FF2B5EF4-FFF2-40B4-BE49-F238E27FC236}">
                <a16:creationId xmlns:a16="http://schemas.microsoft.com/office/drawing/2014/main" xmlns="" id="{E4A6C256-6DFA-284A-92D0-BB7EB2AEB5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6777" r="1" b="18699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F8EB537-60EE-A6E0-5677-BD42A9285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324" y="2203998"/>
            <a:ext cx="5614530" cy="390858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"/>
              <a:buChar char="•"/>
            </a:pPr>
            <a:r>
              <a:rPr lang="pl-PL" sz="2400" baseline="0" dirty="0">
                <a:latin typeface="Aptos Display"/>
                <a:ea typeface="Arial"/>
                <a:cs typeface="Arial"/>
              </a:rPr>
              <a:t>Moja babcia rozpoczynała naukę w 1962 roku jako uczennica pierwszej </a:t>
            </a:r>
            <a:r>
              <a:rPr lang="pl-PL" sz="2400" dirty="0">
                <a:latin typeface="Aptos Display"/>
                <a:ea typeface="Arial"/>
                <a:cs typeface="Arial"/>
              </a:rPr>
              <a:t>klasy. Szkoła</a:t>
            </a:r>
            <a:r>
              <a:rPr lang="pl-PL" sz="2400" baseline="0" dirty="0">
                <a:latin typeface="Aptos Display"/>
                <a:ea typeface="Arial"/>
                <a:cs typeface="Arial"/>
              </a:rPr>
              <a:t> </a:t>
            </a:r>
            <a:r>
              <a:rPr lang="pl-PL" sz="2400" dirty="0">
                <a:latin typeface="Aptos Display"/>
                <a:ea typeface="Arial"/>
                <a:cs typeface="Arial"/>
              </a:rPr>
              <a:t>wtedy mieściła</a:t>
            </a:r>
            <a:r>
              <a:rPr lang="pl-PL" sz="2400" baseline="0" dirty="0">
                <a:latin typeface="Aptos Display"/>
                <a:ea typeface="Arial"/>
                <a:cs typeface="Arial"/>
              </a:rPr>
              <a:t> się w budynku, </a:t>
            </a:r>
            <a:r>
              <a:rPr lang="pl-PL" sz="2400" dirty="0">
                <a:latin typeface="Aptos Display"/>
                <a:ea typeface="Arial"/>
                <a:cs typeface="Arial"/>
              </a:rPr>
              <a:t>obecnego</a:t>
            </a:r>
            <a:r>
              <a:rPr lang="pl-PL" sz="2400" baseline="0" dirty="0">
                <a:latin typeface="Aptos Display"/>
                <a:ea typeface="Arial"/>
                <a:cs typeface="Arial"/>
              </a:rPr>
              <a:t> </a:t>
            </a:r>
            <a:r>
              <a:rPr lang="pl-PL" sz="2400" dirty="0">
                <a:latin typeface="Aptos Display"/>
                <a:ea typeface="Arial"/>
                <a:cs typeface="Arial"/>
              </a:rPr>
              <a:t>Urzędu</a:t>
            </a:r>
            <a:r>
              <a:rPr lang="pl-PL" sz="2400" baseline="0" dirty="0">
                <a:latin typeface="Aptos Display"/>
                <a:ea typeface="Arial"/>
                <a:cs typeface="Arial"/>
              </a:rPr>
              <a:t> </a:t>
            </a:r>
            <a:r>
              <a:rPr lang="pl-PL" sz="2400" dirty="0">
                <a:latin typeface="Aptos Display"/>
                <a:ea typeface="Arial"/>
                <a:cs typeface="Arial"/>
              </a:rPr>
              <a:t>Miasta</a:t>
            </a:r>
            <a:r>
              <a:rPr lang="pl-PL" sz="2400" baseline="0" dirty="0">
                <a:latin typeface="Aptos Display"/>
                <a:ea typeface="Arial"/>
                <a:cs typeface="Arial"/>
              </a:rPr>
              <a:t> w Kalwarii Zebrzydowskiej.</a:t>
            </a:r>
            <a:r>
              <a:rPr lang="en-US" sz="2400" dirty="0">
                <a:latin typeface="Aptos Display"/>
                <a:ea typeface="Arial"/>
                <a:cs typeface="Arial"/>
              </a:rPr>
              <a:t>​</a:t>
            </a:r>
          </a:p>
          <a:p>
            <a:pPr>
              <a:buFont typeface=""/>
              <a:buChar char="•"/>
            </a:pPr>
            <a:r>
              <a:rPr lang="pl-PL" sz="2400" dirty="0">
                <a:latin typeface="Aptos Display"/>
                <a:ea typeface="Arial"/>
                <a:cs typeface="Arial"/>
              </a:rPr>
              <a:t>Kierownikiem był Władysław Stanowski</a:t>
            </a:r>
            <a:endParaRPr lang="en-US" sz="2400">
              <a:latin typeface="Aptos Display"/>
              <a:ea typeface="Arial"/>
              <a:cs typeface="Arial"/>
            </a:endParaRPr>
          </a:p>
          <a:p>
            <a:pPr>
              <a:buFont typeface=""/>
              <a:buChar char="•"/>
            </a:pPr>
            <a:r>
              <a:rPr lang="pl-PL" sz="2400" err="1">
                <a:latin typeface="Aptos Display"/>
                <a:ea typeface="Arial"/>
                <a:cs typeface="Arial"/>
              </a:rPr>
              <a:t>Grzymiesława</a:t>
            </a:r>
            <a:r>
              <a:rPr lang="pl-PL" sz="2400" baseline="0" dirty="0">
                <a:latin typeface="Aptos Display"/>
                <a:ea typeface="Arial"/>
                <a:cs typeface="Arial"/>
              </a:rPr>
              <a:t> </a:t>
            </a:r>
            <a:r>
              <a:rPr lang="pl-PL" sz="2400" dirty="0">
                <a:latin typeface="Aptos Display"/>
                <a:ea typeface="Arial"/>
                <a:cs typeface="Arial"/>
              </a:rPr>
              <a:t> Mazurkiewicz</a:t>
            </a:r>
            <a:r>
              <a:rPr lang="pl-PL" sz="2400" baseline="0" dirty="0">
                <a:latin typeface="Aptos Display"/>
                <a:ea typeface="Arial"/>
                <a:cs typeface="Arial"/>
              </a:rPr>
              <a:t> </a:t>
            </a:r>
            <a:r>
              <a:rPr lang="pl-PL" sz="2400" dirty="0">
                <a:latin typeface="Aptos Display"/>
                <a:ea typeface="Arial"/>
                <a:cs typeface="Arial"/>
              </a:rPr>
              <a:t>sprawowała</a:t>
            </a:r>
            <a:r>
              <a:rPr lang="pl-PL" sz="2400" baseline="0" dirty="0">
                <a:latin typeface="Aptos Display"/>
                <a:ea typeface="Arial"/>
                <a:cs typeface="Arial"/>
              </a:rPr>
              <a:t> </a:t>
            </a:r>
            <a:r>
              <a:rPr lang="pl-PL" sz="2400" dirty="0">
                <a:latin typeface="Aptos Display"/>
                <a:ea typeface="Arial"/>
                <a:cs typeface="Arial"/>
              </a:rPr>
              <a:t> </a:t>
            </a:r>
            <a:r>
              <a:rPr lang="pl-PL" sz="2400" baseline="0" dirty="0">
                <a:latin typeface="Aptos Display"/>
                <a:ea typeface="Arial"/>
                <a:cs typeface="Arial"/>
              </a:rPr>
              <a:t>wychowawstwo </a:t>
            </a:r>
            <a:r>
              <a:rPr lang="en-US" sz="2400" dirty="0">
                <a:latin typeface="Aptos Display"/>
                <a:ea typeface="Arial"/>
                <a:cs typeface="Arial"/>
              </a:rPr>
              <a:t>​</a:t>
            </a:r>
            <a:r>
              <a:rPr lang="en-US" sz="2400" err="1">
                <a:latin typeface="Aptos Display"/>
                <a:ea typeface="Arial"/>
                <a:cs typeface="Arial"/>
              </a:rPr>
              <a:t>klasy</a:t>
            </a:r>
            <a:r>
              <a:rPr lang="en-US" sz="2400" dirty="0">
                <a:latin typeface="Aptos Display"/>
                <a:ea typeface="Arial"/>
                <a:cs typeface="Arial"/>
              </a:rPr>
              <a:t>, do </a:t>
            </a:r>
            <a:r>
              <a:rPr lang="en-US" sz="2400" err="1">
                <a:latin typeface="Aptos Display"/>
                <a:ea typeface="Arial"/>
                <a:cs typeface="Arial"/>
              </a:rPr>
              <a:t>której</a:t>
            </a:r>
            <a:r>
              <a:rPr lang="en-US" sz="2400" dirty="0">
                <a:latin typeface="Aptos Display"/>
                <a:ea typeface="Arial"/>
                <a:cs typeface="Arial"/>
              </a:rPr>
              <a:t> </a:t>
            </a:r>
            <a:r>
              <a:rPr lang="en-US" sz="2400" err="1">
                <a:latin typeface="Aptos Display"/>
                <a:ea typeface="Arial"/>
                <a:cs typeface="Arial"/>
              </a:rPr>
              <a:t>uczęszczała</a:t>
            </a:r>
            <a:r>
              <a:rPr lang="en-US" sz="2400" dirty="0">
                <a:latin typeface="Aptos Display"/>
                <a:ea typeface="Arial"/>
                <a:cs typeface="Arial"/>
              </a:rPr>
              <a:t> </a:t>
            </a:r>
            <a:r>
              <a:rPr lang="en-US" sz="2400" err="1">
                <a:latin typeface="Aptos Display"/>
                <a:ea typeface="Arial"/>
                <a:cs typeface="Arial"/>
              </a:rPr>
              <a:t>moja</a:t>
            </a:r>
            <a:r>
              <a:rPr lang="en-US" sz="2400" dirty="0">
                <a:latin typeface="Aptos Display"/>
                <a:ea typeface="Arial"/>
                <a:cs typeface="Arial"/>
              </a:rPr>
              <a:t> </a:t>
            </a:r>
            <a:r>
              <a:rPr lang="en-US" sz="2400" err="1">
                <a:latin typeface="Aptos Display"/>
                <a:ea typeface="Arial"/>
                <a:cs typeface="Arial"/>
              </a:rPr>
              <a:t>babcia</a:t>
            </a:r>
            <a:r>
              <a:rPr lang="en-US" sz="2400" dirty="0">
                <a:latin typeface="Aptos Display"/>
                <a:ea typeface="Arial"/>
                <a:cs typeface="Arial"/>
              </a:rPr>
              <a:t>.</a:t>
            </a:r>
          </a:p>
          <a:p>
            <a:pPr>
              <a:buFont typeface=""/>
              <a:buChar char="•"/>
            </a:pPr>
            <a:endParaRPr lang="en-US" sz="1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961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ymbol zastępczy zawartości 3" descr="Obraz zawierający sztuka, w pomieszczeniu, kwiat, pudełko&#10;&#10;Opis wygenerowany automatycznie">
            <a:extLst>
              <a:ext uri="{FF2B5EF4-FFF2-40B4-BE49-F238E27FC236}">
                <a16:creationId xmlns:a16="http://schemas.microsoft.com/office/drawing/2014/main" xmlns="" id="{6601C24F-8AAE-5082-7720-6D45B1DEB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9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A494446F-7D39-5258-C7E5-7DF030739F38}"/>
              </a:ext>
            </a:extLst>
          </p:cNvPr>
          <p:cNvSpPr txBox="1"/>
          <p:nvPr/>
        </p:nvSpPr>
        <p:spPr>
          <a:xfrm>
            <a:off x="6366710" y="6487026"/>
            <a:ext cx="57310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latin typeface="Aptos Display"/>
              </a:rPr>
              <a:t> </a:t>
            </a:r>
            <a:r>
              <a:rPr lang="pl-PL" b="1" dirty="0">
                <a:solidFill>
                  <a:schemeClr val="bg1"/>
                </a:solidFill>
                <a:latin typeface="Aptos Display"/>
              </a:rPr>
              <a:t>Grzymisława Mazurkiewicz  ze swoją klasą – rok 1963</a:t>
            </a:r>
          </a:p>
        </p:txBody>
      </p:sp>
    </p:spTree>
    <p:extLst>
      <p:ext uri="{BB962C8B-B14F-4D97-AF65-F5344CB8AC3E}">
        <p14:creationId xmlns:p14="http://schemas.microsoft.com/office/powerpoint/2010/main" xmlns="" val="42495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 descr="Obraz zawierający czarne i białe, wieża, budynek, szkic&#10;&#10;Opis wygenerowany automatycznie">
            <a:extLst>
              <a:ext uri="{FF2B5EF4-FFF2-40B4-BE49-F238E27FC236}">
                <a16:creationId xmlns:a16="http://schemas.microsoft.com/office/drawing/2014/main" xmlns="" id="{39577F8B-6A43-D1CB-11AB-F24BD48AFE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</a:blip>
          <a:srcRect l="100" r="22580"/>
          <a:stretch/>
        </p:blipFill>
        <p:spPr>
          <a:xfrm rot="16200000">
            <a:off x="2667641" y="-2666359"/>
            <a:ext cx="6856718" cy="12192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1A720FE0-0001-0CAC-9EF3-EF4649F2BAD5}"/>
              </a:ext>
            </a:extLst>
          </p:cNvPr>
          <p:cNvSpPr txBox="1"/>
          <p:nvPr/>
        </p:nvSpPr>
        <p:spPr>
          <a:xfrm>
            <a:off x="1523999" y="1122362"/>
            <a:ext cx="9803028" cy="290051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Historia</a:t>
            </a:r>
            <a:r>
              <a:rPr lang="en-US" sz="6000" b="1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6000" b="1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Szkoły</a:t>
            </a:r>
            <a:r>
              <a:rPr lang="en-US" sz="6000" b="1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000" b="1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 </a:t>
            </a:r>
            <a:r>
              <a:rPr lang="en-US" sz="6000" b="1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Kalwarii</a:t>
            </a:r>
            <a:r>
              <a:rPr lang="en-US" sz="6000" b="1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6000" b="1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Zebrzydowskiej</a:t>
            </a: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xmlns="" val="3557555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xmlns="" id="{C9A36457-A5F4-4103-A443-02581C0918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xmlns="" id="{DC5FB7E8-B636-40FA-BE8D-48145C0F5C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"/>
            <a:ext cx="12192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xmlns="" id="{08EAF6EA-6290-63A2-B93E-CECE7F55F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708" y="737919"/>
            <a:ext cx="11741464" cy="1159032"/>
          </a:xfrm>
        </p:spPr>
        <p:txBody>
          <a:bodyPr>
            <a:normAutofit/>
          </a:bodyPr>
          <a:lstStyle/>
          <a:p>
            <a:r>
              <a:rPr lang="pl-PL" sz="3700" b="1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Społeczny Komitet Budowy Szkoły</a:t>
            </a:r>
            <a:r>
              <a:rPr lang="pl-PL" sz="3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 </a:t>
            </a:r>
            <a:r>
              <a:rPr lang="pl-PL" sz="37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  <a:ea typeface="Aptos"/>
                <a:cs typeface="Aptos"/>
              </a:rPr>
              <a:t>​</a:t>
            </a:r>
            <a:endParaRPr lang="pl-PL" sz="3700" b="1" dirty="0">
              <a:solidFill>
                <a:schemeClr val="tx1">
                  <a:lumMod val="85000"/>
                  <a:lumOff val="15000"/>
                </a:schemeClr>
              </a:solidFill>
              <a:latin typeface="Aptos Display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72BC8512-2511-8DFC-AB99-8D059195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3598" y="1907273"/>
            <a:ext cx="9305219" cy="38445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4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W lutym 1957 roku, podczas ogólnego zebrania rodziców, powstał Społeczny Komitet Budowy Szkoły, którego przewodniczącym został Józef </a:t>
            </a:r>
            <a:r>
              <a:rPr lang="pl-PL" sz="24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Marcowski</a:t>
            </a:r>
            <a:r>
              <a:rPr lang="pl-PL" sz="24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, </a:t>
            </a: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stolarz z</a:t>
            </a:r>
            <a:r>
              <a:rPr lang="pl-PL" sz="24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 Kalwarii. </a:t>
            </a:r>
            <a:endParaRPr lang="pl-PL" sz="2400" dirty="0">
              <a:solidFill>
                <a:schemeClr val="tx1">
                  <a:lumMod val="85000"/>
                  <a:lumOff val="15000"/>
                </a:schemeClr>
              </a:solidFill>
              <a:latin typeface="Aptos Display"/>
            </a:endParaRPr>
          </a:p>
          <a:p>
            <a:r>
              <a:rPr lang="pl-PL" sz="24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Rozpoczęto zbiórkę funduszy, do której zaangażowała się również młodzież szkolna.</a:t>
            </a:r>
            <a:endParaRPr lang="pl-PL" sz="2400" dirty="0">
              <a:solidFill>
                <a:schemeClr val="tx1">
                  <a:lumMod val="85000"/>
                  <a:lumOff val="15000"/>
                </a:schemeClr>
              </a:solidFill>
              <a:latin typeface="Aptos Display"/>
            </a:endParaRPr>
          </a:p>
          <a:p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 </a:t>
            </a:r>
            <a:r>
              <a:rPr lang="pl-PL" sz="24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Po wielu dyskusjach wybrano lokalizację budynku przy ulicy Mickiewicza.</a:t>
            </a: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  <a:ea typeface="Söhne"/>
                <a:cs typeface="Söhne"/>
              </a:rPr>
              <a:t>​</a:t>
            </a:r>
            <a:endParaRPr lang="pl-PL" sz="2400" dirty="0">
              <a:solidFill>
                <a:schemeClr val="tx1">
                  <a:lumMod val="85000"/>
                  <a:lumOff val="15000"/>
                </a:schemeClr>
              </a:solidFill>
              <a:latin typeface="Aptos Display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xmlns="" id="{142DCE2C-2863-46FA-9BE7-24365A24D9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24586" y="5970896"/>
            <a:ext cx="9967416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457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okno, budynek, na wolnym powietrzu, wieża&#10;&#10;Opis wygenerowany automatycznie">
            <a:extLst>
              <a:ext uri="{FF2B5EF4-FFF2-40B4-BE49-F238E27FC236}">
                <a16:creationId xmlns:a16="http://schemas.microsoft.com/office/drawing/2014/main" xmlns="" id="{E826BB9D-D7FF-F154-B5B4-3AF45EF398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</a:blip>
          <a:srcRect t="444"/>
          <a:stretch/>
        </p:blipFill>
        <p:spPr>
          <a:xfrm rot="-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2E67CE8-62AB-916F-58A6-5ADDE2501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FFFFFF"/>
                </a:solidFill>
              </a:rPr>
              <a:t>"Szkoła Tysiąclecia"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32CD0E4-DA56-4AEE-A2EC-720C1D9EC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7080"/>
            <a:ext cx="10515600" cy="44898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 dirty="0">
                <a:latin typeface="Aptos Display"/>
                <a:ea typeface="Söhne"/>
                <a:cs typeface="Söhne"/>
              </a:rPr>
              <a:t>Budowa budynku rozpoczęła się w marcu 1962 roku i była częścią inicjatywy "Szkół Tysiąclecia", która obejmowała wiele podobnych projektów w tym czasie.</a:t>
            </a:r>
          </a:p>
          <a:p>
            <a:r>
              <a:rPr lang="pl-PL" sz="2400" b="1" dirty="0">
                <a:latin typeface="Aptos Display"/>
                <a:ea typeface="+mn-lt"/>
                <a:cs typeface="+mn-lt"/>
              </a:rPr>
              <a:t>Szkoła tysiąclecia</a:t>
            </a:r>
            <a:r>
              <a:rPr lang="pl-PL" sz="2400" dirty="0">
                <a:latin typeface="Aptos Display"/>
                <a:ea typeface="+mn-lt"/>
                <a:cs typeface="+mn-lt"/>
              </a:rPr>
              <a:t> – szkoła wzniesiona w ramach programu oświatowego, realizowanego w czasie jubileuszu Tysiąclecia Państwa Polskiego (1966); budowę szkół sfinansowano ze środków pochodzących z budżetu państwa oraz funduszy społecznych.</a:t>
            </a:r>
            <a:endParaRPr lang="pl-PL" sz="2400"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7302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xmlns="" id="{131BAD53-4E89-4F62-BBB7-26359763ED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62756DA2-40EB-4C6F-B962-5822FFB54F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D34E766-6884-C8EF-7EB2-581D709DA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30" y="609600"/>
            <a:ext cx="4233611" cy="1330839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Otwarcie szkoły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B17D9A5-0D54-2988-462F-7B89977A7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529" y="2194102"/>
            <a:ext cx="4044838" cy="39085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pl-PL" sz="2000" dirty="0">
                <a:ea typeface="+mn-lt"/>
                <a:cs typeface="+mn-lt"/>
              </a:rPr>
              <a:t>Oficjalne otwarcie nowej szkoły miało miejsce </a:t>
            </a:r>
            <a:r>
              <a:rPr lang="pl-PL" sz="2000" b="1" dirty="0">
                <a:ea typeface="+mn-lt"/>
                <a:cs typeface="+mn-lt"/>
              </a:rPr>
              <a:t>5 kwietnia 1964 roku</a:t>
            </a:r>
            <a:r>
              <a:rPr lang="pl-PL" sz="2000" dirty="0">
                <a:ea typeface="+mn-lt"/>
                <a:cs typeface="+mn-lt"/>
              </a:rPr>
              <a:t>, z udziałem licznie zgromadzonej społeczności Kalwarii oraz przedstawicieli władz wojewódzkich, powiatowych i organizacji politycznych.</a:t>
            </a:r>
          </a:p>
          <a:p>
            <a:pPr marL="342900" indent="-342900"/>
            <a:r>
              <a:rPr lang="pl-PL" sz="2000" dirty="0"/>
              <a:t>Szkoła nosiła imię generała Karola Świerczewskiego </a:t>
            </a:r>
          </a:p>
        </p:txBody>
      </p:sp>
      <p:pic>
        <p:nvPicPr>
          <p:cNvPr id="4" name="Obraz 3" descr="Obraz zawierający na wolnym powietrzu, kij mierniczy&#10;&#10;Opis wygenerowany automatycznie">
            <a:extLst>
              <a:ext uri="{FF2B5EF4-FFF2-40B4-BE49-F238E27FC236}">
                <a16:creationId xmlns:a16="http://schemas.microsoft.com/office/drawing/2014/main" xmlns="" id="{6407F9F0-A8A5-E7D4-FA53-3AF701DB6D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1622"/>
          <a:stretch/>
        </p:blipFill>
        <p:spPr>
          <a:xfrm rot="-5400000">
            <a:off x="6175554" y="54380"/>
            <a:ext cx="4797918" cy="67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345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344</Words>
  <Application>Microsoft Office PowerPoint</Application>
  <PresentationFormat>Niestandardowy</PresentationFormat>
  <Paragraphs>134</Paragraphs>
  <Slides>21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Motyw pakietu Office</vt:lpstr>
      <vt:lpstr> Szkoła Podstawowa  im. Mikołaja Zebrzydowskiego  w Kalwarii Zebrzydowskiej</vt:lpstr>
      <vt:lpstr>Slajd 2</vt:lpstr>
      <vt:lpstr>Szkoła na przełomie XIX i XX wieku</vt:lpstr>
      <vt:lpstr>*Z rodzinnych opowieści </vt:lpstr>
      <vt:lpstr>Slajd 5</vt:lpstr>
      <vt:lpstr>Slajd 6</vt:lpstr>
      <vt:lpstr>Społeczny Komitet Budowy Szkoły ​</vt:lpstr>
      <vt:lpstr>"Szkoła Tysiąclecia"</vt:lpstr>
      <vt:lpstr>Otwarcie szkoły</vt:lpstr>
      <vt:lpstr>Slajd 10</vt:lpstr>
      <vt:lpstr>Dołączenie do szkoły podstawowej gimnazjum</vt:lpstr>
      <vt:lpstr>Zespół Szkół nr 1 w Kalwarii Zebrzydowskiej</vt:lpstr>
      <vt:lpstr>Nowy patron szkoły</vt:lpstr>
      <vt:lpstr>Hymn Szkoły</vt:lpstr>
      <vt:lpstr>Przedszkole</vt:lpstr>
      <vt:lpstr>SZKOŁA MUZYCZNA I STOPNIA W KALWARII ZEBRZYDOWSKIEJ </vt:lpstr>
      <vt:lpstr>Rozbudowa Infrastruktury Sportowej – nowa hala sportowa </vt:lpstr>
      <vt:lpstr>Nasza szkoła dziś</vt:lpstr>
      <vt:lpstr>60 - lat zarządzania szkołą</vt:lpstr>
      <vt:lpstr>Materiały źródłowe</vt:lpstr>
      <vt:lpstr>Dziękuję za uwagę 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>Jarek Szubert</cp:lastModifiedBy>
  <cp:revision>1947</cp:revision>
  <dcterms:created xsi:type="dcterms:W3CDTF">2024-05-09T13:10:33Z</dcterms:created>
  <dcterms:modified xsi:type="dcterms:W3CDTF">2024-05-15T10:45:06Z</dcterms:modified>
</cp:coreProperties>
</file>